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9" r:id="rId3"/>
    <p:sldId id="261" r:id="rId4"/>
    <p:sldId id="260" r:id="rId5"/>
    <p:sldId id="872" r:id="rId6"/>
    <p:sldId id="873" r:id="rId7"/>
    <p:sldId id="265" r:id="rId8"/>
    <p:sldId id="298" r:id="rId9"/>
    <p:sldId id="299" r:id="rId10"/>
    <p:sldId id="874" r:id="rId11"/>
    <p:sldId id="657" r:id="rId12"/>
    <p:sldId id="522" r:id="rId13"/>
    <p:sldId id="263" r:id="rId14"/>
    <p:sldId id="756" r:id="rId15"/>
    <p:sldId id="757" r:id="rId16"/>
    <p:sldId id="264" r:id="rId17"/>
    <p:sldId id="870" r:id="rId18"/>
    <p:sldId id="720" r:id="rId19"/>
    <p:sldId id="828" r:id="rId20"/>
    <p:sldId id="830" r:id="rId21"/>
    <p:sldId id="831" r:id="rId22"/>
    <p:sldId id="82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4660"/>
  </p:normalViewPr>
  <p:slideViewPr>
    <p:cSldViewPr snapToGrid="0" snapToObjects="1">
      <p:cViewPr varScale="1">
        <p:scale>
          <a:sx n="169" d="100"/>
          <a:sy n="169" d="100"/>
        </p:scale>
        <p:origin x="95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CB100-80AC-324A-9691-29DF9E5D3EA1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147B4-7E1C-814A-9C96-00FB5165A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6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94A1F-0F49-459A-8A4C-F43507C0DF6B}" type="slidenum">
              <a:rPr lang="en-US"/>
              <a:pPr/>
              <a:t>12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2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48ED03-0C11-42E4-8B20-790B166272FC}" type="slidenum">
              <a:rPr lang="en-US"/>
              <a:pPr/>
              <a:t>13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72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B0E14E-1CB7-47EE-914A-F6FF67A92493}" type="slidenum">
              <a:rPr lang="en-US"/>
              <a:pPr/>
              <a:t>16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29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B72396-1A42-4B60-A331-5BA942BCB4A8}" type="slidenum">
              <a:rPr lang="en-US"/>
              <a:pPr/>
              <a:t>18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20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B72396-1A42-4B60-A331-5BA942BCB4A8}" type="slidenum">
              <a:rPr lang="en-US"/>
              <a:pPr/>
              <a:t>19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25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B72396-1A42-4B60-A331-5BA942BCB4A8}" type="slidenum">
              <a:rPr lang="en-US"/>
              <a:pPr/>
              <a:t>20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60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B72396-1A42-4B60-A331-5BA942BCB4A8}" type="slidenum">
              <a:rPr lang="en-US"/>
              <a:pPr/>
              <a:t>21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83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B72396-1A42-4B60-A331-5BA942BCB4A8}" type="slidenum">
              <a:rPr lang="en-US"/>
              <a:pPr/>
              <a:t>22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257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2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6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0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3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5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3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3ACA2-CE90-1E43-A77C-6024E568D05D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78046-8A34-A241-9DED-5CE023AF5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6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youtube.com/watch?v=HofoK_QQxG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jpeg"/><Relationship Id="rId11" Type="http://schemas.openxmlformats.org/officeDocument/2006/relationships/image" Target="../media/image26.jpeg"/><Relationship Id="rId5" Type="http://schemas.openxmlformats.org/officeDocument/2006/relationships/image" Target="../media/image22.jpeg"/><Relationship Id="rId10" Type="http://schemas.openxmlformats.org/officeDocument/2006/relationships/image" Target="../media/image25.jpeg"/><Relationship Id="rId4" Type="http://schemas.openxmlformats.org/officeDocument/2006/relationships/image" Target="../media/image21.jpeg"/><Relationship Id="rId9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6.bin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BF16-504E-D648-B7CD-B0801E543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713" y="940995"/>
            <a:ext cx="7772400" cy="2387600"/>
          </a:xfrm>
        </p:spPr>
        <p:txBody>
          <a:bodyPr/>
          <a:lstStyle/>
          <a:p>
            <a:r>
              <a:rPr lang="en-US" dirty="0"/>
              <a:t>Materials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EDBE2-9876-494A-95B9-5EC1CF524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93236"/>
            <a:ext cx="6858000" cy="1241822"/>
          </a:xfrm>
        </p:spPr>
        <p:txBody>
          <a:bodyPr/>
          <a:lstStyle/>
          <a:p>
            <a:r>
              <a:rPr lang="en-US" dirty="0"/>
              <a:t>MSEG 302 Spring 2018</a:t>
            </a:r>
          </a:p>
        </p:txBody>
      </p:sp>
    </p:spTree>
    <p:extLst>
      <p:ext uri="{BB962C8B-B14F-4D97-AF65-F5344CB8AC3E}">
        <p14:creationId xmlns:p14="http://schemas.microsoft.com/office/powerpoint/2010/main" val="3010806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2">
            <a:extLst>
              <a:ext uri="{FF2B5EF4-FFF2-40B4-BE49-F238E27FC236}">
                <a16:creationId xmlns:a16="http://schemas.microsoft.com/office/drawing/2014/main" id="{D8291957-A2D5-FC4C-B791-DC67A179F13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990600"/>
            <a:ext cx="7537450" cy="5316538"/>
            <a:chOff x="488" y="650"/>
            <a:chExt cx="4748" cy="3349"/>
          </a:xfrm>
        </p:grpSpPr>
        <p:grpSp>
          <p:nvGrpSpPr>
            <p:cNvPr id="52227" name="Group 3">
              <a:extLst>
                <a:ext uri="{FF2B5EF4-FFF2-40B4-BE49-F238E27FC236}">
                  <a16:creationId xmlns:a16="http://schemas.microsoft.com/office/drawing/2014/main" id="{273E8481-DA6A-5A48-9C7B-2ED7CBDF3D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5" y="997"/>
              <a:ext cx="3730" cy="2586"/>
              <a:chOff x="871" y="810"/>
              <a:chExt cx="3730" cy="2586"/>
            </a:xfrm>
          </p:grpSpPr>
          <p:sp>
            <p:nvSpPr>
              <p:cNvPr id="52228" name="Oval 4">
                <a:extLst>
                  <a:ext uri="{FF2B5EF4-FFF2-40B4-BE49-F238E27FC236}">
                    <a16:creationId xmlns:a16="http://schemas.microsoft.com/office/drawing/2014/main" id="{7724FD51-771B-B34D-95DE-6443535F9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29412">
                <a:off x="3371" y="981"/>
                <a:ext cx="1230" cy="745"/>
              </a:xfrm>
              <a:prstGeom prst="ellipse">
                <a:avLst/>
              </a:prstGeom>
              <a:solidFill>
                <a:srgbClr val="FF9933">
                  <a:alpha val="50000"/>
                </a:srgbClr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29" name="Oval 5">
                <a:extLst>
                  <a:ext uri="{FF2B5EF4-FFF2-40B4-BE49-F238E27FC236}">
                    <a16:creationId xmlns:a16="http://schemas.microsoft.com/office/drawing/2014/main" id="{75044874-FC9A-6842-9F9F-1D549508E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90271">
                <a:off x="3570" y="810"/>
                <a:ext cx="306" cy="468"/>
              </a:xfrm>
              <a:prstGeom prst="ellipse">
                <a:avLst/>
              </a:prstGeom>
              <a:solidFill>
                <a:srgbClr val="FF99FF">
                  <a:alpha val="50000"/>
                </a:srgbClr>
              </a:soli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0" name="Oval 6">
                <a:extLst>
                  <a:ext uri="{FF2B5EF4-FFF2-40B4-BE49-F238E27FC236}">
                    <a16:creationId xmlns:a16="http://schemas.microsoft.com/office/drawing/2014/main" id="{E95D7B06-FA73-BD4A-B076-850DCBD3F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358"/>
                <a:ext cx="456" cy="1038"/>
              </a:xfrm>
              <a:prstGeom prst="ellipse">
                <a:avLst/>
              </a:prstGeom>
              <a:solidFill>
                <a:srgbClr val="66FFFF">
                  <a:alpha val="50000"/>
                </a:srgbClr>
              </a:solidFill>
              <a:ln w="9525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" name="Oval 7">
                <a:extLst>
                  <a:ext uri="{FF2B5EF4-FFF2-40B4-BE49-F238E27FC236}">
                    <a16:creationId xmlns:a16="http://schemas.microsoft.com/office/drawing/2014/main" id="{AE7D3FB9-45C0-6B4D-A459-8B6D15E53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1656"/>
                <a:ext cx="522" cy="762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" name="Oval 8">
                <a:extLst>
                  <a:ext uri="{FF2B5EF4-FFF2-40B4-BE49-F238E27FC236}">
                    <a16:creationId xmlns:a16="http://schemas.microsoft.com/office/drawing/2014/main" id="{722203DC-8D0D-7F45-921F-8288CF856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029498">
                <a:off x="871" y="2267"/>
                <a:ext cx="2112" cy="889"/>
              </a:xfrm>
              <a:prstGeom prst="ellipse">
                <a:avLst/>
              </a:prstGeom>
              <a:solidFill>
                <a:srgbClr val="99FF33">
                  <a:alpha val="50000"/>
                </a:srgbClr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3" name="Oval 9">
                <a:extLst>
                  <a:ext uri="{FF2B5EF4-FFF2-40B4-BE49-F238E27FC236}">
                    <a16:creationId xmlns:a16="http://schemas.microsoft.com/office/drawing/2014/main" id="{19618C4C-AE94-A54F-B88B-09EBA70E7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88054">
                <a:off x="2188" y="1202"/>
                <a:ext cx="775" cy="1602"/>
              </a:xfrm>
              <a:prstGeom prst="ellipse">
                <a:avLst/>
              </a:prstGeom>
              <a:solidFill>
                <a:srgbClr val="008000">
                  <a:alpha val="50000"/>
                </a:srgbClr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4" name="Oval 10">
                <a:extLst>
                  <a:ext uri="{FF2B5EF4-FFF2-40B4-BE49-F238E27FC236}">
                    <a16:creationId xmlns:a16="http://schemas.microsoft.com/office/drawing/2014/main" id="{7F42A73C-A196-1141-B272-B7527DFFD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1212"/>
                <a:ext cx="276" cy="306"/>
              </a:xfrm>
              <a:prstGeom prst="ellipse">
                <a:avLst/>
              </a:prstGeom>
              <a:solidFill>
                <a:srgbClr val="663300">
                  <a:alpha val="50000"/>
                </a:srgbClr>
              </a:soli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2235" name="Picture 11">
              <a:extLst>
                <a:ext uri="{FF2B5EF4-FFF2-40B4-BE49-F238E27FC236}">
                  <a16:creationId xmlns:a16="http://schemas.microsoft.com/office/drawing/2014/main" id="{BD6CB25A-CD01-004D-809B-D88A13115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650"/>
              <a:ext cx="4748" cy="3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2237" name="Line 13">
            <a:extLst>
              <a:ext uri="{FF2B5EF4-FFF2-40B4-BE49-F238E27FC236}">
                <a16:creationId xmlns:a16="http://schemas.microsoft.com/office/drawing/2014/main" id="{90F4EAF7-1406-5946-9761-B490CE491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990600"/>
            <a:ext cx="6172200" cy="4343400"/>
          </a:xfrm>
          <a:prstGeom prst="line">
            <a:avLst/>
          </a:prstGeom>
          <a:noFill/>
          <a:ln w="38100">
            <a:solidFill>
              <a:srgbClr val="A5002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238" name="Group 14">
            <a:extLst>
              <a:ext uri="{FF2B5EF4-FFF2-40B4-BE49-F238E27FC236}">
                <a16:creationId xmlns:a16="http://schemas.microsoft.com/office/drawing/2014/main" id="{A6D18077-BCBC-7444-8F41-579653B242C7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5257800"/>
            <a:ext cx="1579563" cy="547688"/>
            <a:chOff x="144" y="3065"/>
            <a:chExt cx="995" cy="345"/>
          </a:xfrm>
        </p:grpSpPr>
        <p:sp>
          <p:nvSpPr>
            <p:cNvPr id="52239" name="Rectangle 15">
              <a:extLst>
                <a:ext uri="{FF2B5EF4-FFF2-40B4-BE49-F238E27FC236}">
                  <a16:creationId xmlns:a16="http://schemas.microsoft.com/office/drawing/2014/main" id="{D8E69B0C-9E52-144B-AB0E-C322E079F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072"/>
              <a:ext cx="672" cy="338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rgbClr val="A5002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2240" name="Object 16">
              <a:extLst>
                <a:ext uri="{FF2B5EF4-FFF2-40B4-BE49-F238E27FC236}">
                  <a16:creationId xmlns:a16="http://schemas.microsoft.com/office/drawing/2014/main" id="{86578660-E910-C548-B268-128C733B90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" y="3065"/>
            <a:ext cx="465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" name="Equation" r:id="rId4" imgW="1854200" imgH="1193800" progId="Equation.3">
                    <p:embed/>
                  </p:oleObj>
                </mc:Choice>
                <mc:Fallback>
                  <p:oleObj name="Equation" r:id="rId4" imgW="1854200" imgH="1193800" progId="Equation.3">
                    <p:embed/>
                    <p:pic>
                      <p:nvPicPr>
                        <p:cNvPr id="52240" name="Object 16">
                          <a:extLst>
                            <a:ext uri="{FF2B5EF4-FFF2-40B4-BE49-F238E27FC236}">
                              <a16:creationId xmlns:a16="http://schemas.microsoft.com/office/drawing/2014/main" id="{86578660-E910-C548-B268-128C733B90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" y="3065"/>
                          <a:ext cx="465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41" name="Line 17">
              <a:extLst>
                <a:ext uri="{FF2B5EF4-FFF2-40B4-BE49-F238E27FC236}">
                  <a16:creationId xmlns:a16="http://schemas.microsoft.com/office/drawing/2014/main" id="{087A46E6-65C3-A247-B466-E17B77CC4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3120"/>
              <a:ext cx="323" cy="113"/>
            </a:xfrm>
            <a:prstGeom prst="line">
              <a:avLst/>
            </a:prstGeom>
            <a:noFill/>
            <a:ln w="25400">
              <a:solidFill>
                <a:srgbClr val="A5002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2243" name="Group 19">
            <a:extLst>
              <a:ext uri="{FF2B5EF4-FFF2-40B4-BE49-F238E27FC236}">
                <a16:creationId xmlns:a16="http://schemas.microsoft.com/office/drawing/2014/main" id="{071C8FF9-363F-2140-AEBF-436A048387B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419350"/>
            <a:ext cx="6219825" cy="4052888"/>
            <a:chOff x="720" y="1524"/>
            <a:chExt cx="3918" cy="2553"/>
          </a:xfrm>
        </p:grpSpPr>
        <p:sp>
          <p:nvSpPr>
            <p:cNvPr id="52244" name="Text Box 20">
              <a:extLst>
                <a:ext uri="{FF2B5EF4-FFF2-40B4-BE49-F238E27FC236}">
                  <a16:creationId xmlns:a16="http://schemas.microsoft.com/office/drawing/2014/main" id="{AA770B5B-01CB-0045-9909-42AC3732D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2" y="3834"/>
              <a:ext cx="2256" cy="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  Density (Mg/m</a:t>
              </a:r>
              <a:r>
                <a:rPr lang="en-US" altLang="en-US" sz="1600" baseline="30000">
                  <a:latin typeface="Arial" panose="020B0604020202020204" pitchFamily="34" charset="0"/>
                </a:rPr>
                <a:t>3</a:t>
              </a:r>
              <a:r>
                <a:rPr lang="en-US" altLang="en-US" sz="1600">
                  <a:latin typeface="Arial" panose="020B0604020202020204" pitchFamily="34" charset="0"/>
                </a:rPr>
                <a:t>)</a:t>
              </a:r>
              <a:endParaRPr lang="en-US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52245" name="Rectangle 21">
              <a:extLst>
                <a:ext uri="{FF2B5EF4-FFF2-40B4-BE49-F238E27FC236}">
                  <a16:creationId xmlns:a16="http://schemas.microsoft.com/office/drawing/2014/main" id="{49EC51D3-A4BA-EA4F-BBAE-D197CBF4E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6" y="2158"/>
              <a:ext cx="1511" cy="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Young’s modulus (GPa)</a:t>
              </a:r>
            </a:p>
          </p:txBody>
        </p:sp>
      </p:grpSp>
      <p:sp>
        <p:nvSpPr>
          <p:cNvPr id="52246" name="Rectangle 22">
            <a:extLst>
              <a:ext uri="{FF2B5EF4-FFF2-40B4-BE49-F238E27FC236}">
                <a16:creationId xmlns:a16="http://schemas.microsoft.com/office/drawing/2014/main" id="{B455FB13-A1EA-E545-842E-02FEE902E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10255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2, Frame 2.15</a:t>
            </a:r>
          </a:p>
        </p:txBody>
      </p:sp>
      <p:grpSp>
        <p:nvGrpSpPr>
          <p:cNvPr id="25" name="Group 7">
            <a:extLst>
              <a:ext uri="{FF2B5EF4-FFF2-40B4-BE49-F238E27FC236}">
                <a16:creationId xmlns:a16="http://schemas.microsoft.com/office/drawing/2014/main" id="{57075423-0C32-1C4F-9E05-43ABE4E0121C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41992"/>
            <a:ext cx="2609850" cy="1595438"/>
            <a:chOff x="3990" y="2760"/>
            <a:chExt cx="1644" cy="1005"/>
          </a:xfrm>
        </p:grpSpPr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B36F50AF-9215-D248-A8CF-63D89BD1F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0" y="2760"/>
              <a:ext cx="10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800" b="1">
                  <a:latin typeface="Arial" panose="020B0604020202020204" pitchFamily="34" charset="0"/>
                </a:rPr>
                <a:t>Oars:  real life</a:t>
              </a:r>
              <a:endParaRPr lang="en-GB" altLang="en-US" sz="1200" b="1">
                <a:latin typeface="Arial" panose="020B0604020202020204" pitchFamily="34" charset="0"/>
              </a:endParaRPr>
            </a:p>
          </p:txBody>
        </p:sp>
        <p:sp>
          <p:nvSpPr>
            <p:cNvPr id="27" name="Text Box 9">
              <a:extLst>
                <a:ext uri="{FF2B5EF4-FFF2-40B4-BE49-F238E27FC236}">
                  <a16:creationId xmlns:a16="http://schemas.microsoft.com/office/drawing/2014/main" id="{D4082F48-0656-C449-885C-70AD82C5A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0" y="3006"/>
              <a:ext cx="1644" cy="7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accent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en-US" sz="1600" b="1" dirty="0">
                  <a:latin typeface="Arial" panose="020B0604020202020204" pitchFamily="34" charset="0"/>
                </a:rPr>
                <a:t>Wood:  </a:t>
              </a:r>
              <a:r>
                <a:rPr lang="en-GB" altLang="en-US" sz="1600" dirty="0">
                  <a:latin typeface="Arial" panose="020B0604020202020204" pitchFamily="34" charset="0"/>
                </a:rPr>
                <a:t>Sitka spruce, quartered and laminated</a:t>
              </a:r>
            </a:p>
            <a:p>
              <a:pPr>
                <a:spcBef>
                  <a:spcPct val="50000"/>
                </a:spcBef>
              </a:pPr>
              <a:r>
                <a:rPr lang="en-GB" altLang="en-US" sz="1600" b="1" dirty="0">
                  <a:latin typeface="Arial" panose="020B0604020202020204" pitchFamily="34" charset="0"/>
                </a:rPr>
                <a:t>CFRP:  </a:t>
              </a:r>
              <a:r>
                <a:rPr lang="en-GB" altLang="en-US" sz="1600" dirty="0">
                  <a:latin typeface="Arial" panose="020B0604020202020204" pitchFamily="34" charset="0"/>
                </a:rPr>
                <a:t>Tailored to rower’s specification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535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86" y="0"/>
            <a:ext cx="8458200" cy="1143000"/>
          </a:xfrm>
        </p:spPr>
        <p:txBody>
          <a:bodyPr/>
          <a:lstStyle/>
          <a:p>
            <a:r>
              <a:rPr lang="en-US" dirty="0"/>
              <a:t>Bionic Devices in Science Fiction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02730" y="5968893"/>
            <a:ext cx="466737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http://www.youtube.com/watch?v=HofoK_QQxGc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867"/>
            <a:ext cx="5038604" cy="3825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6" y="1238377"/>
            <a:ext cx="3800821" cy="20324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8646" y="5162058"/>
            <a:ext cx="1895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Austin, 1974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4442" y="3279964"/>
            <a:ext cx="222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Luke Skywalker, 1980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44" y="3828144"/>
            <a:ext cx="1617050" cy="26860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427" y="3807346"/>
            <a:ext cx="1666410" cy="26794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30518" y="65194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67084" y="6519446"/>
            <a:ext cx="641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</a:t>
            </a:r>
          </a:p>
        </p:txBody>
      </p:sp>
    </p:spTree>
    <p:extLst>
      <p:ext uri="{BB962C8B-B14F-4D97-AF65-F5344CB8AC3E}">
        <p14:creationId xmlns:p14="http://schemas.microsoft.com/office/powerpoint/2010/main" val="129340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25" y="-61913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Integrated Bionic Prosthesis</a:t>
            </a:r>
          </a:p>
        </p:txBody>
      </p:sp>
      <p:pic>
        <p:nvPicPr>
          <p:cNvPr id="89091" name="Picture 4" descr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82663"/>
            <a:ext cx="4321175" cy="528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2" name="Rectangle 5"/>
          <p:cNvSpPr>
            <a:spLocks noChangeArrowheads="1"/>
          </p:cNvSpPr>
          <p:nvPr/>
        </p:nvSpPr>
        <p:spPr bwMode="auto">
          <a:xfrm>
            <a:off x="998538" y="6396038"/>
            <a:ext cx="6919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Baskerville"/>
                <a:cs typeface="Baskerville"/>
              </a:rPr>
              <a:t>Former U. S. Marine Claudia Mitchell: http://www.youtube.com/</a:t>
            </a:r>
          </a:p>
        </p:txBody>
      </p:sp>
      <p:pic>
        <p:nvPicPr>
          <p:cNvPr id="89093" name="Picture 7" descr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76725" y="984250"/>
            <a:ext cx="49403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88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9" descr="cnngrainga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1588" y="704850"/>
            <a:ext cx="4608512" cy="454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3188" name="Group 28"/>
          <p:cNvGrpSpPr>
            <a:grpSpLocks/>
          </p:cNvGrpSpPr>
          <p:nvPr/>
        </p:nvGrpSpPr>
        <p:grpSpPr bwMode="auto">
          <a:xfrm>
            <a:off x="0" y="4079875"/>
            <a:ext cx="1973263" cy="2778125"/>
            <a:chOff x="4487" y="161"/>
            <a:chExt cx="1243" cy="1635"/>
          </a:xfrm>
        </p:grpSpPr>
        <p:pic>
          <p:nvPicPr>
            <p:cNvPr id="93203" name="Picture 29" descr="The image “http://www.theage.com.au/ffximage/2005/03/31/pt_1BRAIN_ent-lead__200x239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5"/>
            <a:srcRect t="-13737" b="558"/>
            <a:stretch>
              <a:fillRect/>
            </a:stretch>
          </p:blipFill>
          <p:spPr bwMode="auto">
            <a:xfrm>
              <a:off x="4517" y="173"/>
              <a:ext cx="1200" cy="162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93204" name="Text Box 30"/>
            <p:cNvSpPr txBox="1">
              <a:spLocks noChangeArrowheads="1"/>
            </p:cNvSpPr>
            <p:nvPr/>
          </p:nvSpPr>
          <p:spPr bwMode="auto">
            <a:xfrm>
              <a:off x="4487" y="161"/>
              <a:ext cx="1243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chemeClr val="bg1"/>
                  </a:solidFill>
                  <a:latin typeface="Baskerville"/>
                  <a:cs typeface="Baskerville"/>
                </a:rPr>
                <a:t>CyberKinetics</a:t>
              </a:r>
            </a:p>
          </p:txBody>
        </p:sp>
      </p:grpSp>
      <p:pic>
        <p:nvPicPr>
          <p:cNvPr id="93189" name="Picture 8" descr="braingat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71625" y="3317875"/>
            <a:ext cx="2032000" cy="129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3186" name="Object 2"/>
          <p:cNvGraphicFramePr>
            <a:graphicFrameLocks noChangeAspect="1"/>
          </p:cNvGraphicFramePr>
          <p:nvPr>
            <p:extLst/>
          </p:nvPr>
        </p:nvGraphicFramePr>
        <p:xfrm>
          <a:off x="7945438" y="3265488"/>
          <a:ext cx="1198562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7" imgW="1269841" imgH="1320635" progId="">
                  <p:embed/>
                </p:oleObj>
              </mc:Choice>
              <mc:Fallback>
                <p:oleObj name="Image" r:id="rId7" imgW="1269841" imgH="1320635" progId="">
                  <p:embed/>
                  <p:pic>
                    <p:nvPicPr>
                      <p:cNvPr id="931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5438" y="3265488"/>
                        <a:ext cx="1198562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0" name="Text Box 40"/>
          <p:cNvSpPr txBox="1">
            <a:spLocks noChangeArrowheads="1"/>
          </p:cNvSpPr>
          <p:nvPr/>
        </p:nvSpPr>
        <p:spPr bwMode="auto">
          <a:xfrm>
            <a:off x="7104063" y="3181350"/>
            <a:ext cx="11560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Baskerville"/>
                <a:cs typeface="Baskerville"/>
              </a:rPr>
              <a:t>Implantable </a:t>
            </a:r>
          </a:p>
          <a:p>
            <a:r>
              <a:rPr lang="en-US" sz="1200" b="1">
                <a:solidFill>
                  <a:schemeClr val="bg1"/>
                </a:solidFill>
                <a:latin typeface="Baskerville"/>
                <a:cs typeface="Baskerville"/>
              </a:rPr>
              <a:t>glucose </a:t>
            </a:r>
          </a:p>
          <a:p>
            <a:r>
              <a:rPr lang="en-US" sz="1200" b="1">
                <a:solidFill>
                  <a:schemeClr val="bg1"/>
                </a:solidFill>
                <a:latin typeface="Baskerville"/>
                <a:cs typeface="Baskerville"/>
              </a:rPr>
              <a:t>sensor +</a:t>
            </a:r>
          </a:p>
          <a:p>
            <a:r>
              <a:rPr lang="en-US" sz="1200" b="1">
                <a:solidFill>
                  <a:schemeClr val="bg1"/>
                </a:solidFill>
                <a:latin typeface="Baskerville"/>
                <a:cs typeface="Baskerville"/>
              </a:rPr>
              <a:t>insulin pump</a:t>
            </a:r>
          </a:p>
        </p:txBody>
      </p:sp>
      <p:sp>
        <p:nvSpPr>
          <p:cNvPr id="93191" name="Text Box 5"/>
          <p:cNvSpPr txBox="1">
            <a:spLocks noChangeArrowheads="1"/>
          </p:cNvSpPr>
          <p:nvPr/>
        </p:nvSpPr>
        <p:spPr bwMode="auto">
          <a:xfrm>
            <a:off x="600241" y="0"/>
            <a:ext cx="87746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Baskerville"/>
                <a:cs typeface="Baskerville"/>
              </a:rPr>
              <a:t>Bionic devices: solid electronic wire – wet ionic tissue interfaces</a:t>
            </a:r>
            <a:r>
              <a:rPr lang="en-US" sz="2000" dirty="0">
                <a:solidFill>
                  <a:srgbClr val="000000"/>
                </a:solidFill>
                <a:latin typeface="Baskerville"/>
                <a:cs typeface="Baskerville"/>
              </a:rPr>
              <a:t> </a:t>
            </a:r>
          </a:p>
        </p:txBody>
      </p:sp>
      <p:pic>
        <p:nvPicPr>
          <p:cNvPr id="93192" name="Picture 11" descr="cnctprobe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1290638"/>
            <a:ext cx="1541463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3" name="Text Box 12"/>
          <p:cNvSpPr txBox="1">
            <a:spLocks noChangeArrowheads="1"/>
          </p:cNvSpPr>
          <p:nvPr/>
        </p:nvSpPr>
        <p:spPr bwMode="auto">
          <a:xfrm>
            <a:off x="400739" y="3629318"/>
            <a:ext cx="1377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>
                <a:latin typeface="Baskerville"/>
                <a:cs typeface="Baskerville"/>
              </a:rPr>
              <a:t>Michigan CNCT</a:t>
            </a:r>
          </a:p>
          <a:p>
            <a:r>
              <a:rPr lang="en-US" sz="1200" b="1" dirty="0" err="1">
                <a:latin typeface="Baskerville"/>
                <a:cs typeface="Baskerville"/>
              </a:rPr>
              <a:t>NeuroNexus</a:t>
            </a:r>
            <a:endParaRPr lang="en-US" sz="1200" b="1" dirty="0">
              <a:latin typeface="Baskerville"/>
              <a:cs typeface="Baskerville"/>
            </a:endParaRPr>
          </a:p>
        </p:txBody>
      </p:sp>
      <p:grpSp>
        <p:nvGrpSpPr>
          <p:cNvPr id="93194" name="Group 31"/>
          <p:cNvGrpSpPr>
            <a:grpSpLocks/>
          </p:cNvGrpSpPr>
          <p:nvPr/>
        </p:nvGrpSpPr>
        <p:grpSpPr bwMode="auto">
          <a:xfrm>
            <a:off x="1941513" y="4627563"/>
            <a:ext cx="3294062" cy="2230437"/>
            <a:chOff x="1090" y="122"/>
            <a:chExt cx="2160" cy="1542"/>
          </a:xfrm>
        </p:grpSpPr>
        <p:pic>
          <p:nvPicPr>
            <p:cNvPr id="93201" name="Picture 32" descr="eyechip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90" y="122"/>
              <a:ext cx="2160" cy="1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3202" name="Text Box 33"/>
            <p:cNvSpPr txBox="1">
              <a:spLocks noChangeArrowheads="1"/>
            </p:cNvSpPr>
            <p:nvPr/>
          </p:nvSpPr>
          <p:spPr bwMode="auto">
            <a:xfrm>
              <a:off x="1102" y="125"/>
              <a:ext cx="1255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solidFill>
                    <a:schemeClr val="bg1"/>
                  </a:solidFill>
                  <a:latin typeface="Baskerville"/>
                  <a:cs typeface="Baskerville"/>
                </a:rPr>
                <a:t>Second Sight</a:t>
              </a:r>
              <a:br>
                <a:rPr lang="en-US" sz="1800" dirty="0">
                  <a:solidFill>
                    <a:schemeClr val="bg1"/>
                  </a:solidFill>
                  <a:latin typeface="Baskerville"/>
                  <a:cs typeface="Baskerville"/>
                </a:rPr>
              </a:br>
              <a:r>
                <a:rPr lang="en-US" sz="1800" dirty="0">
                  <a:solidFill>
                    <a:schemeClr val="bg1"/>
                  </a:solidFill>
                  <a:latin typeface="Baskerville"/>
                  <a:cs typeface="Baskerville"/>
                </a:rPr>
                <a:t>Retinal Implant</a:t>
              </a:r>
            </a:p>
          </p:txBody>
        </p:sp>
      </p:grpSp>
      <p:pic>
        <p:nvPicPr>
          <p:cNvPr id="93195" name="Picture 35" descr="dbs"/>
          <p:cNvPicPr>
            <a:picLocks noChangeAspect="1" noChangeArrowheads="1"/>
          </p:cNvPicPr>
          <p:nvPr/>
        </p:nvPicPr>
        <p:blipFill>
          <a:blip r:embed="rId11"/>
          <a:srcRect b="-13333"/>
          <a:stretch>
            <a:fillRect/>
          </a:stretch>
        </p:blipFill>
        <p:spPr bwMode="auto">
          <a:xfrm>
            <a:off x="6978650" y="596900"/>
            <a:ext cx="2095500" cy="24288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93196" name="Text Box 36"/>
          <p:cNvSpPr txBox="1">
            <a:spLocks noChangeArrowheads="1"/>
          </p:cNvSpPr>
          <p:nvPr/>
        </p:nvSpPr>
        <p:spPr bwMode="auto">
          <a:xfrm>
            <a:off x="7134225" y="2716213"/>
            <a:ext cx="1711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Baskerville"/>
                <a:cs typeface="Baskerville"/>
              </a:rPr>
              <a:t>DBS electrode</a:t>
            </a:r>
          </a:p>
        </p:txBody>
      </p:sp>
      <p:pic>
        <p:nvPicPr>
          <p:cNvPr id="93197" name="Picture 37" descr="clarioncoch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205413" y="4629150"/>
            <a:ext cx="3938587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8" name="Text Box 39"/>
          <p:cNvSpPr txBox="1">
            <a:spLocks noChangeArrowheads="1"/>
          </p:cNvSpPr>
          <p:nvPr/>
        </p:nvSpPr>
        <p:spPr bwMode="auto">
          <a:xfrm>
            <a:off x="6911975" y="4729163"/>
            <a:ext cx="1804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latin typeface="Baskerville"/>
                <a:cs typeface="Baskerville"/>
              </a:rPr>
              <a:t>Cochlear Electrode</a:t>
            </a:r>
          </a:p>
        </p:txBody>
      </p:sp>
      <p:sp>
        <p:nvSpPr>
          <p:cNvPr id="93199" name="Text Box 10"/>
          <p:cNvSpPr txBox="1">
            <a:spLocks noChangeArrowheads="1"/>
          </p:cNvSpPr>
          <p:nvPr/>
        </p:nvSpPr>
        <p:spPr bwMode="auto">
          <a:xfrm>
            <a:off x="2760663" y="3300413"/>
            <a:ext cx="9412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FFFFE5"/>
                </a:solidFill>
                <a:latin typeface="Baskerville"/>
                <a:cs typeface="Baskerville"/>
              </a:rPr>
              <a:t>Utah MEA</a:t>
            </a:r>
          </a:p>
        </p:txBody>
      </p:sp>
      <p:pic>
        <p:nvPicPr>
          <p:cNvPr id="93200" name="Picture 41" descr="Pacemaker illustration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31938" y="1312863"/>
            <a:ext cx="2049462" cy="202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817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30 at 8.59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380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57040" y="6290014"/>
            <a:ext cx="2420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Second Sight: 2-sight.eu</a:t>
            </a:r>
          </a:p>
        </p:txBody>
      </p:sp>
    </p:spTree>
    <p:extLst>
      <p:ext uri="{BB962C8B-B14F-4D97-AF65-F5344CB8AC3E}">
        <p14:creationId xmlns:p14="http://schemas.microsoft.com/office/powerpoint/2010/main" val="97420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1-30 at 9.00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303" y="2024524"/>
            <a:ext cx="9843569" cy="6157132"/>
          </a:xfrm>
          <a:prstGeom prst="rect">
            <a:avLst/>
          </a:prstGeom>
        </p:spPr>
      </p:pic>
      <p:pic>
        <p:nvPicPr>
          <p:cNvPr id="3" name="Picture 2" descr="Screen Shot 2014-01-30 at 9.00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140089" cy="3202193"/>
          </a:xfrm>
          <a:prstGeom prst="rect">
            <a:avLst/>
          </a:prstGeom>
        </p:spPr>
      </p:pic>
      <p:pic>
        <p:nvPicPr>
          <p:cNvPr id="2" name="Picture 1" descr="Screen Shot 2014-01-30 at 9.00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55" y="-1"/>
            <a:ext cx="5135041" cy="32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3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Freeform 12" descr="neural_network4a"/>
          <p:cNvSpPr>
            <a:spLocks/>
          </p:cNvSpPr>
          <p:nvPr/>
        </p:nvSpPr>
        <p:spPr bwMode="auto">
          <a:xfrm>
            <a:off x="4013200" y="1089025"/>
            <a:ext cx="5130800" cy="5768975"/>
          </a:xfrm>
          <a:custGeom>
            <a:avLst/>
            <a:gdLst>
              <a:gd name="T0" fmla="*/ 107547 w 3101"/>
              <a:gd name="T1" fmla="*/ 5737836 h 3520"/>
              <a:gd name="T2" fmla="*/ 77764 w 3101"/>
              <a:gd name="T3" fmla="*/ 2576372 h 3520"/>
              <a:gd name="T4" fmla="*/ 577443 w 3101"/>
              <a:gd name="T5" fmla="*/ 0 h 3520"/>
              <a:gd name="T6" fmla="*/ 1045684 w 3101"/>
              <a:gd name="T7" fmla="*/ 0 h 3520"/>
              <a:gd name="T8" fmla="*/ 5130800 w 3101"/>
              <a:gd name="T9" fmla="*/ 0 h 3520"/>
              <a:gd name="T10" fmla="*/ 5101018 w 3101"/>
              <a:gd name="T11" fmla="*/ 5768975 h 3520"/>
              <a:gd name="T12" fmla="*/ 107547 w 3101"/>
              <a:gd name="T13" fmla="*/ 5737836 h 35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01"/>
              <a:gd name="T22" fmla="*/ 0 h 3520"/>
              <a:gd name="T23" fmla="*/ 3101 w 3101"/>
              <a:gd name="T24" fmla="*/ 3520 h 35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01" h="3520">
                <a:moveTo>
                  <a:pt x="65" y="3501"/>
                </a:moveTo>
                <a:cubicBezTo>
                  <a:pt x="32" y="2828"/>
                  <a:pt x="0" y="2155"/>
                  <a:pt x="47" y="1572"/>
                </a:cubicBezTo>
                <a:cubicBezTo>
                  <a:pt x="94" y="989"/>
                  <a:pt x="251" y="262"/>
                  <a:pt x="349" y="0"/>
                </a:cubicBezTo>
                <a:lnTo>
                  <a:pt x="632" y="0"/>
                </a:lnTo>
                <a:lnTo>
                  <a:pt x="3101" y="0"/>
                </a:lnTo>
                <a:lnTo>
                  <a:pt x="3083" y="3520"/>
                </a:lnTo>
                <a:lnTo>
                  <a:pt x="65" y="3501"/>
                </a:lnTo>
                <a:close/>
              </a:path>
            </a:pathLst>
          </a:custGeom>
          <a:blipFill dpi="0" rotWithShape="1">
            <a:blip r:embed="rId3">
              <a:alphaModFix amt="50000"/>
            </a:blip>
            <a:srcRect/>
            <a:tile tx="0" ty="0" sx="100000" sy="100000" flip="none" algn="tl"/>
          </a:blipFill>
          <a:ln w="76200">
            <a:solidFill>
              <a:srgbClr val="FF9966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Baskerville"/>
              <a:cs typeface="Baskerville"/>
            </a:endParaRPr>
          </a:p>
        </p:txBody>
      </p:sp>
      <p:sp>
        <p:nvSpPr>
          <p:cNvPr id="97282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Electrode-Tissue Interfaces</a:t>
            </a:r>
          </a:p>
        </p:txBody>
      </p:sp>
      <p:sp>
        <p:nvSpPr>
          <p:cNvPr id="97283" name="Rectangle 10"/>
          <p:cNvSpPr>
            <a:spLocks noGrp="1" noChangeArrowheads="1"/>
          </p:cNvSpPr>
          <p:nvPr>
            <p:ph sz="half" idx="1"/>
          </p:nvPr>
        </p:nvSpPr>
        <p:spPr>
          <a:xfrm>
            <a:off x="219730" y="2153701"/>
            <a:ext cx="4038600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u="sng" dirty="0">
                <a:solidFill>
                  <a:srgbClr val="000000"/>
                </a:solidFill>
                <a:latin typeface="Baskerville"/>
                <a:cs typeface="Baskerville"/>
              </a:rPr>
              <a:t>Major Road Blocks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Foreign body reaction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Device </a:t>
            </a:r>
            <a:r>
              <a:rPr lang="en-US" dirty="0" err="1">
                <a:solidFill>
                  <a:srgbClr val="000000"/>
                </a:solidFill>
                <a:latin typeface="Baskerville"/>
                <a:cs typeface="Baskerville"/>
              </a:rPr>
              <a:t>biofouling</a:t>
            </a: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, eventual failure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Signal blocking </a:t>
            </a:r>
            <a:r>
              <a:rPr lang="en-US" dirty="0" err="1">
                <a:solidFill>
                  <a:srgbClr val="000000"/>
                </a:solidFill>
                <a:latin typeface="Baskerville"/>
                <a:cs typeface="Baskerville"/>
              </a:rPr>
              <a:t>glial</a:t>
            </a: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 scar/encapsulation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Loss of proximal neurons</a:t>
            </a:r>
          </a:p>
        </p:txBody>
      </p:sp>
      <p:sp>
        <p:nvSpPr>
          <p:cNvPr id="18443" name="Rectangle 11"/>
          <p:cNvSpPr>
            <a:spLocks noGrp="1" noChangeArrowheads="1"/>
          </p:cNvSpPr>
          <p:nvPr>
            <p:ph sz="half" idx="2"/>
          </p:nvPr>
        </p:nvSpPr>
        <p:spPr>
          <a:xfrm>
            <a:off x="4487863" y="2083851"/>
            <a:ext cx="4656137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u="sng" dirty="0">
                <a:solidFill>
                  <a:srgbClr val="292929"/>
                </a:solidFill>
                <a:latin typeface="Baskerville"/>
                <a:cs typeface="Baskerville"/>
              </a:rPr>
              <a:t>Biomaterials Design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cs typeface="Baskerville"/>
              </a:rPr>
              <a:t>Mechanical Properties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ea typeface="ＭＳ Ｐゴシック" pitchFamily="22" charset="-128"/>
                <a:cs typeface="Baskerville"/>
              </a:rPr>
              <a:t>Hard to Soft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cs typeface="Baskerville"/>
              </a:rPr>
              <a:t>Bioactivity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ea typeface="ＭＳ Ｐゴシック" pitchFamily="22" charset="-128"/>
                <a:cs typeface="Baskerville"/>
              </a:rPr>
              <a:t>Inert to Living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cs typeface="Baskerville"/>
              </a:rPr>
              <a:t>Electronic Transport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ea typeface="ＭＳ Ｐゴシック" pitchFamily="22" charset="-128"/>
                <a:cs typeface="Baskerville"/>
              </a:rPr>
              <a:t>Electronic to Ionic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cs typeface="Baskerville"/>
              </a:rPr>
              <a:t>Surface Topography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ea typeface="ＭＳ Ｐゴシック" pitchFamily="22" charset="-128"/>
                <a:cs typeface="Baskerville"/>
              </a:rPr>
              <a:t>Flat to Articulated</a:t>
            </a:r>
            <a:endParaRPr lang="en-US" dirty="0">
              <a:solidFill>
                <a:srgbClr val="292929"/>
              </a:solidFill>
              <a:latin typeface="Baskerville"/>
              <a:cs typeface="Baskerville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cs typeface="Baskerville"/>
              </a:rPr>
              <a:t>Permeability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292929"/>
                </a:solidFill>
                <a:latin typeface="Baskerville"/>
                <a:cs typeface="Baskerville"/>
              </a:rPr>
              <a:t>Solid to Wet Network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solidFill>
                <a:srgbClr val="292929"/>
              </a:solidFill>
              <a:latin typeface="Baskerville"/>
              <a:ea typeface="ＭＳ Ｐゴシック" pitchFamily="22" charset="-128"/>
              <a:cs typeface="Baskerville"/>
            </a:endParaRPr>
          </a:p>
        </p:txBody>
      </p:sp>
      <p:sp>
        <p:nvSpPr>
          <p:cNvPr id="18466" name="AutoShape 34" descr="neural_network5a copy"/>
          <p:cNvSpPr>
            <a:spLocks noChangeArrowheads="1"/>
          </p:cNvSpPr>
          <p:nvPr/>
        </p:nvSpPr>
        <p:spPr bwMode="auto">
          <a:xfrm>
            <a:off x="4731338" y="1481507"/>
            <a:ext cx="2290763" cy="612775"/>
          </a:xfrm>
          <a:prstGeom prst="homePlate">
            <a:avLst>
              <a:gd name="adj" fmla="val 93459"/>
            </a:avLst>
          </a:prstGeom>
          <a:blipFill dpi="0" rotWithShape="0">
            <a:blip r:embed="rId4">
              <a:alphaModFix amt="80000"/>
            </a:blip>
            <a:srcRect/>
            <a:tile tx="0" ty="0" sx="100000" sy="100000" flip="none" algn="tl"/>
          </a:blipFill>
          <a:ln w="28575">
            <a:solidFill>
              <a:srgbClr val="FF0066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Baskerville"/>
              <a:cs typeface="Baskerville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132171" y="1628210"/>
            <a:ext cx="3363912" cy="300038"/>
            <a:chOff x="1569" y="3869"/>
            <a:chExt cx="2119" cy="189"/>
          </a:xfrm>
        </p:grpSpPr>
        <p:sp>
          <p:nvSpPr>
            <p:cNvPr id="97290" name="AutoShape 24"/>
            <p:cNvSpPr>
              <a:spLocks noChangeArrowheads="1"/>
            </p:cNvSpPr>
            <p:nvPr/>
          </p:nvSpPr>
          <p:spPr bwMode="auto">
            <a:xfrm>
              <a:off x="1569" y="3869"/>
              <a:ext cx="2119" cy="189"/>
            </a:xfrm>
            <a:prstGeom prst="homePlate">
              <a:avLst>
                <a:gd name="adj" fmla="val 129972"/>
              </a:avLst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>
                <a:rot lat="21299996" lon="0" rev="0"/>
              </a:camera>
              <a:lightRig rig="legacyNormal3" dir="t"/>
            </a:scene3d>
            <a:sp3d extrusionH="176200" prstMaterial="legacyMatte">
              <a:bevelT w="13500" h="13500" prst="angle"/>
              <a:bevelB w="13500" h="13500" prst="angle"/>
              <a:extrusionClr>
                <a:srgbClr val="5F5F5F"/>
              </a:extrusionClr>
            </a:sp3d>
          </p:spPr>
          <p:txBody>
            <a:bodyPr anchor="ctr">
              <a:flatTx/>
            </a:bodyPr>
            <a:lstStyle/>
            <a:p>
              <a:endParaRPr lang="en-US">
                <a:latin typeface="Baskerville"/>
                <a:cs typeface="Baskerville"/>
              </a:endParaRPr>
            </a:p>
          </p:txBody>
        </p:sp>
        <p:sp>
          <p:nvSpPr>
            <p:cNvPr id="97291" name="Oval 25"/>
            <p:cNvSpPr>
              <a:spLocks noChangeArrowheads="1"/>
            </p:cNvSpPr>
            <p:nvPr/>
          </p:nvSpPr>
          <p:spPr bwMode="auto">
            <a:xfrm>
              <a:off x="1844" y="3888"/>
              <a:ext cx="151" cy="151"/>
            </a:xfrm>
            <a:prstGeom prst="ellipse">
              <a:avLst/>
            </a:prstGeom>
            <a:solidFill>
              <a:srgbClr val="CC99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>
                <a:latin typeface="Baskerville"/>
                <a:cs typeface="Baskerville"/>
              </a:endParaRPr>
            </a:p>
          </p:txBody>
        </p:sp>
        <p:sp>
          <p:nvSpPr>
            <p:cNvPr id="97292" name="Oval 26"/>
            <p:cNvSpPr>
              <a:spLocks noChangeArrowheads="1"/>
            </p:cNvSpPr>
            <p:nvPr/>
          </p:nvSpPr>
          <p:spPr bwMode="auto">
            <a:xfrm>
              <a:off x="2295" y="3891"/>
              <a:ext cx="151" cy="151"/>
            </a:xfrm>
            <a:prstGeom prst="ellipse">
              <a:avLst/>
            </a:prstGeom>
            <a:solidFill>
              <a:srgbClr val="CC99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>
                <a:latin typeface="Baskerville"/>
                <a:cs typeface="Baskerville"/>
              </a:endParaRPr>
            </a:p>
          </p:txBody>
        </p:sp>
        <p:sp>
          <p:nvSpPr>
            <p:cNvPr id="97293" name="Oval 27"/>
            <p:cNvSpPr>
              <a:spLocks noChangeArrowheads="1"/>
            </p:cNvSpPr>
            <p:nvPr/>
          </p:nvSpPr>
          <p:spPr bwMode="auto">
            <a:xfrm>
              <a:off x="2742" y="3889"/>
              <a:ext cx="151" cy="151"/>
            </a:xfrm>
            <a:prstGeom prst="ellipse">
              <a:avLst/>
            </a:prstGeom>
            <a:solidFill>
              <a:srgbClr val="CC99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>
                <a:latin typeface="Baskerville"/>
                <a:cs typeface="Baskerville"/>
              </a:endParaRPr>
            </a:p>
          </p:txBody>
        </p:sp>
        <p:sp>
          <p:nvSpPr>
            <p:cNvPr id="97294" name="Oval 28"/>
            <p:cNvSpPr>
              <a:spLocks noChangeArrowheads="1"/>
            </p:cNvSpPr>
            <p:nvPr/>
          </p:nvSpPr>
          <p:spPr bwMode="auto">
            <a:xfrm>
              <a:off x="3175" y="3892"/>
              <a:ext cx="151" cy="151"/>
            </a:xfrm>
            <a:prstGeom prst="ellipse">
              <a:avLst/>
            </a:prstGeom>
            <a:solidFill>
              <a:srgbClr val="CC99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>
                <a:latin typeface="Baskerville"/>
                <a:cs typeface="Baskerville"/>
              </a:endParaRPr>
            </a:p>
          </p:txBody>
        </p:sp>
      </p:grpSp>
      <p:sp>
        <p:nvSpPr>
          <p:cNvPr id="18468" name="AutoShape 36" descr="neural_network5a copy"/>
          <p:cNvSpPr>
            <a:spLocks noChangeArrowheads="1"/>
          </p:cNvSpPr>
          <p:nvPr/>
        </p:nvSpPr>
        <p:spPr bwMode="auto">
          <a:xfrm>
            <a:off x="4763710" y="1490068"/>
            <a:ext cx="2290763" cy="612775"/>
          </a:xfrm>
          <a:prstGeom prst="homePlate">
            <a:avLst>
              <a:gd name="adj" fmla="val 93459"/>
            </a:avLst>
          </a:prstGeom>
          <a:blipFill dpi="0" rotWithShape="0">
            <a:blip r:embed="rId4">
              <a:alphaModFix amt="80000"/>
            </a:blip>
            <a:srcRect/>
            <a:tile tx="0" ty="0" sx="100000" sy="100000" flip="none" algn="tl"/>
          </a:blipFill>
          <a:ln w="28575">
            <a:solidFill>
              <a:srgbClr val="FF0066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Baskerville"/>
              <a:cs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24686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1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27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00" autoRev="1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animClr clrSpc="rgb" dir="cw">
                                      <p:cBhvr>
                                        <p:cTn id="16" dur="1000" autoRev="1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17" dur="1000" autoRev="1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autoRev="1" fill="hold"/>
                                        <p:tgtEl>
                                          <p:spTgt spid="184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build="p"/>
      <p:bldP spid="18466" grpId="0" animBg="1"/>
      <p:bldP spid="18466" grpId="1" animBg="1"/>
      <p:bldP spid="18468" grpId="0" animBg="1"/>
      <p:bldP spid="1846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3" y="1660666"/>
            <a:ext cx="8893516" cy="46323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097" y="562062"/>
            <a:ext cx="8758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Abiotic Devices : Conjugated Polymers : Living Tissue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00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ChangeArrowheads="1"/>
          </p:cNvSpPr>
          <p:nvPr/>
        </p:nvSpPr>
        <p:spPr bwMode="auto">
          <a:xfrm>
            <a:off x="965200" y="1341438"/>
            <a:ext cx="388938" cy="50260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>
          <a:xfrm>
            <a:off x="2624456" y="127794"/>
            <a:ext cx="5044499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000000"/>
                </a:solidFill>
                <a:latin typeface="Baskerville"/>
                <a:cs typeface="Baskerville"/>
              </a:rPr>
              <a:t>Modulus-Resistivity Map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8550" y="1316038"/>
            <a:ext cx="6911975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2019300" y="6491288"/>
            <a:ext cx="41161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Baskerville"/>
                <a:cs typeface="Baskerville"/>
              </a:rPr>
              <a:t>CES Selector 4.6.1, Granta Design, (2006)</a:t>
            </a:r>
          </a:p>
        </p:txBody>
      </p:sp>
      <p:sp>
        <p:nvSpPr>
          <p:cNvPr id="99336" name="Text Box 10"/>
          <p:cNvSpPr txBox="1">
            <a:spLocks noChangeArrowheads="1"/>
          </p:cNvSpPr>
          <p:nvPr/>
        </p:nvSpPr>
        <p:spPr bwMode="auto">
          <a:xfrm rot="-5400000">
            <a:off x="143370" y="3656906"/>
            <a:ext cx="19643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Baskerville"/>
                <a:cs typeface="Baskerville"/>
              </a:rPr>
              <a:t>Resistivity (Ohm-meters)</a:t>
            </a:r>
          </a:p>
        </p:txBody>
      </p:sp>
      <p:sp>
        <p:nvSpPr>
          <p:cNvPr id="99341" name="Text Box 13"/>
          <p:cNvSpPr txBox="1">
            <a:spLocks noChangeArrowheads="1"/>
          </p:cNvSpPr>
          <p:nvPr/>
        </p:nvSpPr>
        <p:spPr bwMode="auto">
          <a:xfrm>
            <a:off x="7668955" y="533400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2" name="Text Box 14"/>
          <p:cNvSpPr txBox="1">
            <a:spLocks noChangeArrowheads="1"/>
          </p:cNvSpPr>
          <p:nvPr/>
        </p:nvSpPr>
        <p:spPr bwMode="auto">
          <a:xfrm>
            <a:off x="7699104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304543" y="547688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18779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</p:spTree>
    <p:extLst>
      <p:ext uri="{BB962C8B-B14F-4D97-AF65-F5344CB8AC3E}">
        <p14:creationId xmlns:p14="http://schemas.microsoft.com/office/powerpoint/2010/main" val="227137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ChangeArrowheads="1"/>
          </p:cNvSpPr>
          <p:nvPr/>
        </p:nvSpPr>
        <p:spPr bwMode="auto">
          <a:xfrm>
            <a:off x="965200" y="1341438"/>
            <a:ext cx="388938" cy="50260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8550" y="1316038"/>
            <a:ext cx="6911975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2019300" y="6491288"/>
            <a:ext cx="41161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Baskerville"/>
                <a:cs typeface="Baskerville"/>
              </a:rPr>
              <a:t>CES Selector 4.6.1, Granta Design, (2006)</a:t>
            </a:r>
          </a:p>
        </p:txBody>
      </p:sp>
      <p:sp>
        <p:nvSpPr>
          <p:cNvPr id="99336" name="Text Box 10"/>
          <p:cNvSpPr txBox="1">
            <a:spLocks noChangeArrowheads="1"/>
          </p:cNvSpPr>
          <p:nvPr/>
        </p:nvSpPr>
        <p:spPr bwMode="auto">
          <a:xfrm rot="-5400000">
            <a:off x="143370" y="3656906"/>
            <a:ext cx="19643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Baskerville"/>
                <a:cs typeface="Baskerville"/>
              </a:rPr>
              <a:t>Resistivity (Ohm-meters)</a:t>
            </a:r>
          </a:p>
        </p:txBody>
      </p:sp>
      <p:sp>
        <p:nvSpPr>
          <p:cNvPr id="99341" name="Text Box 13"/>
          <p:cNvSpPr txBox="1">
            <a:spLocks noChangeArrowheads="1"/>
          </p:cNvSpPr>
          <p:nvPr/>
        </p:nvSpPr>
        <p:spPr bwMode="auto">
          <a:xfrm>
            <a:off x="7668955" y="533400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2" name="Text Box 14"/>
          <p:cNvSpPr txBox="1">
            <a:spLocks noChangeArrowheads="1"/>
          </p:cNvSpPr>
          <p:nvPr/>
        </p:nvSpPr>
        <p:spPr bwMode="auto">
          <a:xfrm>
            <a:off x="7699104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304543" y="547688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18779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  <p:sp>
        <p:nvSpPr>
          <p:cNvPr id="2" name="Oval 1"/>
          <p:cNvSpPr/>
          <p:nvPr/>
        </p:nvSpPr>
        <p:spPr>
          <a:xfrm>
            <a:off x="6906384" y="1930852"/>
            <a:ext cx="991597" cy="151337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3" name="Oval 2"/>
          <p:cNvSpPr/>
          <p:nvPr/>
        </p:nvSpPr>
        <p:spPr>
          <a:xfrm>
            <a:off x="6836798" y="5427256"/>
            <a:ext cx="1026389" cy="417482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Wires</a:t>
            </a:r>
          </a:p>
        </p:txBody>
      </p:sp>
      <p:sp>
        <p:nvSpPr>
          <p:cNvPr id="4" name="Oval 3"/>
          <p:cNvSpPr/>
          <p:nvPr/>
        </p:nvSpPr>
        <p:spPr>
          <a:xfrm>
            <a:off x="5392895" y="1722110"/>
            <a:ext cx="1252543" cy="173950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Plastic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Bottles</a:t>
            </a:r>
          </a:p>
        </p:txBody>
      </p:sp>
      <p:sp>
        <p:nvSpPr>
          <p:cNvPr id="5" name="Oval 4"/>
          <p:cNvSpPr/>
          <p:nvPr/>
        </p:nvSpPr>
        <p:spPr>
          <a:xfrm>
            <a:off x="3705439" y="1826479"/>
            <a:ext cx="1304733" cy="1582950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Rubber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Bands</a:t>
            </a:r>
          </a:p>
        </p:txBody>
      </p:sp>
      <p:sp>
        <p:nvSpPr>
          <p:cNvPr id="6" name="Oval 5"/>
          <p:cNvSpPr/>
          <p:nvPr/>
        </p:nvSpPr>
        <p:spPr>
          <a:xfrm>
            <a:off x="2139760" y="2330937"/>
            <a:ext cx="1565680" cy="626222"/>
          </a:xfrm>
          <a:prstGeom prst="ellipse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Foam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Cushions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749817" y="2476566"/>
            <a:ext cx="1356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Rocks</a:t>
            </a:r>
          </a:p>
        </p:txBody>
      </p:sp>
      <p:sp>
        <p:nvSpPr>
          <p:cNvPr id="8" name="Oval 7"/>
          <p:cNvSpPr/>
          <p:nvPr/>
        </p:nvSpPr>
        <p:spPr>
          <a:xfrm>
            <a:off x="6349697" y="3792122"/>
            <a:ext cx="1565679" cy="1043704"/>
          </a:xfrm>
          <a:prstGeom prst="ellipse">
            <a:avLst/>
          </a:prstGeom>
          <a:solidFill>
            <a:srgbClr val="8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Computer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Chips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25762D4A-B547-2E4F-A527-634EFF927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4456" y="127794"/>
            <a:ext cx="5044499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000000"/>
                </a:solidFill>
                <a:latin typeface="Baskerville"/>
                <a:cs typeface="Baskerville"/>
              </a:rPr>
              <a:t>Modulus-Resistivity Map</a:t>
            </a:r>
          </a:p>
        </p:txBody>
      </p:sp>
    </p:spTree>
    <p:extLst>
      <p:ext uri="{BB962C8B-B14F-4D97-AF65-F5344CB8AC3E}">
        <p14:creationId xmlns:p14="http://schemas.microsoft.com/office/powerpoint/2010/main" val="364869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9730758-6685-A14E-9814-BE4303324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0550" y="-57944"/>
            <a:ext cx="7886700" cy="1325563"/>
          </a:xfrm>
        </p:spPr>
        <p:txBody>
          <a:bodyPr/>
          <a:lstStyle/>
          <a:p>
            <a:r>
              <a:rPr lang="en-GB" altLang="en-US" dirty="0"/>
              <a:t>The world of materials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DE54044-5C75-CE40-8020-82583D1A0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3119438"/>
            <a:ext cx="15081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B209F9F0-1236-A64E-8AB6-52C0EFF59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3" y="5384800"/>
            <a:ext cx="13525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221" name="Group 5">
            <a:extLst>
              <a:ext uri="{FF2B5EF4-FFF2-40B4-BE49-F238E27FC236}">
                <a16:creationId xmlns:a16="http://schemas.microsoft.com/office/drawing/2014/main" id="{375EF9D3-4EDD-2742-9F8F-AD0ED2AB166C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219200"/>
            <a:ext cx="5219700" cy="4929188"/>
            <a:chOff x="1200" y="576"/>
            <a:chExt cx="3288" cy="3105"/>
          </a:xfrm>
        </p:grpSpPr>
        <p:grpSp>
          <p:nvGrpSpPr>
            <p:cNvPr id="9222" name="Group 6">
              <a:extLst>
                <a:ext uri="{FF2B5EF4-FFF2-40B4-BE49-F238E27FC236}">
                  <a16:creationId xmlns:a16="http://schemas.microsoft.com/office/drawing/2014/main" id="{48096071-50D6-AD48-9014-D20B85FB8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440"/>
              <a:ext cx="1584" cy="1440"/>
              <a:chOff x="2064" y="1440"/>
              <a:chExt cx="1584" cy="1440"/>
            </a:xfrm>
          </p:grpSpPr>
          <p:sp>
            <p:nvSpPr>
              <p:cNvPr id="9223" name="AutoShape 7">
                <a:extLst>
                  <a:ext uri="{FF2B5EF4-FFF2-40B4-BE49-F238E27FC236}">
                    <a16:creationId xmlns:a16="http://schemas.microsoft.com/office/drawing/2014/main" id="{5C7319E2-2C79-964A-90FE-A6089DB80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440"/>
                <a:ext cx="1584" cy="1440"/>
              </a:xfrm>
              <a:prstGeom prst="pentagon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24" name="Line 8">
                <a:extLst>
                  <a:ext uri="{FF2B5EF4-FFF2-40B4-BE49-F238E27FC236}">
                    <a16:creationId xmlns:a16="http://schemas.microsoft.com/office/drawing/2014/main" id="{AB377CD4-B1DA-C047-BE72-FF46D9686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2016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25" name="Line 9">
                <a:extLst>
                  <a:ext uri="{FF2B5EF4-FFF2-40B4-BE49-F238E27FC236}">
                    <a16:creationId xmlns:a16="http://schemas.microsoft.com/office/drawing/2014/main" id="{5C5C7ADB-FA79-F240-AD6F-0DFC33C0EA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2" y="2640"/>
                <a:ext cx="24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26" name="Line 10">
                <a:extLst>
                  <a:ext uri="{FF2B5EF4-FFF2-40B4-BE49-F238E27FC236}">
                    <a16:creationId xmlns:a16="http://schemas.microsoft.com/office/drawing/2014/main" id="{07780749-33D7-304B-82C2-5F20E51D0E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2" y="1440"/>
                <a:ext cx="0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27" name="Line 11">
                <a:extLst>
                  <a:ext uri="{FF2B5EF4-FFF2-40B4-BE49-F238E27FC236}">
                    <a16:creationId xmlns:a16="http://schemas.microsoft.com/office/drawing/2014/main" id="{4DE129F6-D702-8944-8D37-34F673906D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12" y="1968"/>
                <a:ext cx="336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28" name="Line 12">
                <a:extLst>
                  <a:ext uri="{FF2B5EF4-FFF2-40B4-BE49-F238E27FC236}">
                    <a16:creationId xmlns:a16="http://schemas.microsoft.com/office/drawing/2014/main" id="{246E064A-C658-DF4E-91B0-5FD83AE53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20" y="2640"/>
                <a:ext cx="24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229" name="Group 13">
              <a:extLst>
                <a:ext uri="{FF2B5EF4-FFF2-40B4-BE49-F238E27FC236}">
                  <a16:creationId xmlns:a16="http://schemas.microsoft.com/office/drawing/2014/main" id="{067684E5-909D-1642-A3A9-D00C812196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392"/>
              <a:ext cx="984" cy="950"/>
              <a:chOff x="3504" y="1392"/>
              <a:chExt cx="984" cy="950"/>
            </a:xfrm>
          </p:grpSpPr>
          <p:sp>
            <p:nvSpPr>
              <p:cNvPr id="9230" name="Oval 14">
                <a:extLst>
                  <a:ext uri="{FF2B5EF4-FFF2-40B4-BE49-F238E27FC236}">
                    <a16:creationId xmlns:a16="http://schemas.microsoft.com/office/drawing/2014/main" id="{1CEA7A17-B1B4-5041-881A-E21E7B9B4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392"/>
                <a:ext cx="984" cy="945"/>
              </a:xfrm>
              <a:prstGeom prst="ellipse">
                <a:avLst/>
              </a:prstGeom>
              <a:solidFill>
                <a:srgbClr val="F8F8F8"/>
              </a:solidFill>
              <a:ln w="28575">
                <a:solidFill>
                  <a:srgbClr val="6618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" name="Rectangle 15">
                <a:extLst>
                  <a:ext uri="{FF2B5EF4-FFF2-40B4-BE49-F238E27FC236}">
                    <a16:creationId xmlns:a16="http://schemas.microsoft.com/office/drawing/2014/main" id="{947B1740-49CE-8A46-B712-07226FAB4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2" y="1478"/>
                <a:ext cx="845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PE, PP, PC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PA (Nylon)</a:t>
                </a:r>
                <a:endParaRPr lang="en-GB" altLang="en-US" sz="18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2000" b="1">
                    <a:latin typeface="Arial" panose="020B0604020202020204" pitchFamily="34" charset="0"/>
                  </a:rPr>
                  <a:t>Polymers,</a:t>
                </a:r>
              </a:p>
              <a:p>
                <a:pPr algn="ctr"/>
                <a:r>
                  <a:rPr lang="en-GB" altLang="en-US" sz="2000" b="1">
                    <a:latin typeface="Arial" panose="020B0604020202020204" pitchFamily="34" charset="0"/>
                  </a:rPr>
                  <a:t>elastomers</a:t>
                </a:r>
                <a:endParaRPr lang="en-GB" altLang="en-US" sz="10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Butyl rubber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Neoprene</a:t>
                </a:r>
              </a:p>
              <a:p>
                <a:pPr algn="ctr"/>
                <a:endParaRPr lang="en-GB" altLang="en-US" sz="1000" b="1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232" name="Group 16">
              <a:extLst>
                <a:ext uri="{FF2B5EF4-FFF2-40B4-BE49-F238E27FC236}">
                  <a16:creationId xmlns:a16="http://schemas.microsoft.com/office/drawing/2014/main" id="{37023B4A-4D28-894A-A420-5E7554B7F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2" y="2688"/>
              <a:ext cx="984" cy="945"/>
              <a:chOff x="1632" y="2688"/>
              <a:chExt cx="984" cy="945"/>
            </a:xfrm>
          </p:grpSpPr>
          <p:sp>
            <p:nvSpPr>
              <p:cNvPr id="9233" name="Oval 17">
                <a:extLst>
                  <a:ext uri="{FF2B5EF4-FFF2-40B4-BE49-F238E27FC236}">
                    <a16:creationId xmlns:a16="http://schemas.microsoft.com/office/drawing/2014/main" id="{DDF9DE7F-D9F0-5343-84BC-C86CBE96A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688"/>
                <a:ext cx="984" cy="945"/>
              </a:xfrm>
              <a:prstGeom prst="ellipse">
                <a:avLst/>
              </a:prstGeom>
              <a:solidFill>
                <a:srgbClr val="F8F8F8"/>
              </a:solidFill>
              <a:ln w="28575">
                <a:solidFill>
                  <a:srgbClr val="6618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4" name="Rectangle 18">
                <a:extLst>
                  <a:ext uri="{FF2B5EF4-FFF2-40B4-BE49-F238E27FC236}">
                    <a16:creationId xmlns:a16="http://schemas.microsoft.com/office/drawing/2014/main" id="{A3C6B95A-88B3-EF4E-9A94-E24A02798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832"/>
                <a:ext cx="688" cy="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GB" altLang="en-US" sz="1200" b="1">
                    <a:latin typeface="Arial" panose="020B0604020202020204" pitchFamily="34" charset="0"/>
                  </a:rPr>
                  <a:t>Polymer foams</a:t>
                </a:r>
              </a:p>
              <a:p>
                <a:pPr algn="ctr"/>
                <a:r>
                  <a:rPr lang="en-GB" altLang="en-US" sz="1200" b="1">
                    <a:latin typeface="Arial" panose="020B0604020202020204" pitchFamily="34" charset="0"/>
                  </a:rPr>
                  <a:t>Metal foams</a:t>
                </a:r>
                <a:endParaRPr lang="en-GB" altLang="en-US" sz="18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2000" b="1">
                    <a:latin typeface="Arial" panose="020B0604020202020204" pitchFamily="34" charset="0"/>
                  </a:rPr>
                  <a:t>Foams</a:t>
                </a:r>
              </a:p>
              <a:p>
                <a:pPr algn="ctr"/>
                <a:r>
                  <a:rPr lang="en-GB" altLang="en-US" sz="1200" b="1">
                    <a:latin typeface="Arial" panose="020B0604020202020204" pitchFamily="34" charset="0"/>
                  </a:rPr>
                  <a:t>Ceramic foams</a:t>
                </a:r>
              </a:p>
              <a:p>
                <a:pPr algn="ctr"/>
                <a:r>
                  <a:rPr lang="en-GB" altLang="en-US" sz="1200" b="1">
                    <a:latin typeface="Arial" panose="020B0604020202020204" pitchFamily="34" charset="0"/>
                  </a:rPr>
                  <a:t>Glass foams</a:t>
                </a:r>
                <a:endParaRPr lang="en-GB" altLang="en-US" sz="12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235" name="Group 19">
              <a:extLst>
                <a:ext uri="{FF2B5EF4-FFF2-40B4-BE49-F238E27FC236}">
                  <a16:creationId xmlns:a16="http://schemas.microsoft.com/office/drawing/2014/main" id="{6DC0EA06-6914-3443-B6E8-A816ABD8C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2736"/>
              <a:ext cx="984" cy="945"/>
              <a:chOff x="3024" y="2736"/>
              <a:chExt cx="984" cy="945"/>
            </a:xfrm>
          </p:grpSpPr>
          <p:sp>
            <p:nvSpPr>
              <p:cNvPr id="9236" name="Oval 20">
                <a:extLst>
                  <a:ext uri="{FF2B5EF4-FFF2-40B4-BE49-F238E27FC236}">
                    <a16:creationId xmlns:a16="http://schemas.microsoft.com/office/drawing/2014/main" id="{77CDFEA9-4D59-9740-9ACA-E74657C37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984" cy="945"/>
              </a:xfrm>
              <a:prstGeom prst="ellipse">
                <a:avLst/>
              </a:prstGeom>
              <a:solidFill>
                <a:srgbClr val="F8F8F8"/>
              </a:solidFill>
              <a:ln w="28575">
                <a:solidFill>
                  <a:srgbClr val="6618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7" name="Rectangle 21">
                <a:extLst>
                  <a:ext uri="{FF2B5EF4-FFF2-40B4-BE49-F238E27FC236}">
                    <a16:creationId xmlns:a16="http://schemas.microsoft.com/office/drawing/2014/main" id="{6EC747C3-CF01-704D-BB11-AD026250C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" y="2822"/>
                <a:ext cx="703" cy="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GB" altLang="en-US" sz="1200" b="1">
                    <a:latin typeface="Arial" panose="020B0604020202020204" pitchFamily="34" charset="0"/>
                  </a:rPr>
                  <a:t>Woods</a:t>
                </a:r>
                <a:endParaRPr lang="en-GB" altLang="en-US" sz="20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2000" b="1">
                    <a:latin typeface="Arial" panose="020B0604020202020204" pitchFamily="34" charset="0"/>
                  </a:rPr>
                  <a:t>Natural</a:t>
                </a:r>
              </a:p>
              <a:p>
                <a:pPr algn="ctr"/>
                <a:r>
                  <a:rPr lang="en-GB" altLang="en-US" sz="2000" b="1">
                    <a:latin typeface="Arial" panose="020B0604020202020204" pitchFamily="34" charset="0"/>
                  </a:rPr>
                  <a:t>materials</a:t>
                </a:r>
                <a:endParaRPr lang="en-GB" altLang="en-US" sz="10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Natural fibres: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Hemp, Flax, 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Cotton </a:t>
                </a:r>
                <a:endParaRPr lang="en-GB" altLang="en-US" sz="12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238" name="Group 22">
              <a:extLst>
                <a:ext uri="{FF2B5EF4-FFF2-40B4-BE49-F238E27FC236}">
                  <a16:creationId xmlns:a16="http://schemas.microsoft.com/office/drawing/2014/main" id="{F01DE89F-1E50-5741-8D81-1311869AF5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1776"/>
              <a:ext cx="984" cy="945"/>
              <a:chOff x="2993" y="942"/>
              <a:chExt cx="984" cy="945"/>
            </a:xfrm>
          </p:grpSpPr>
          <p:sp>
            <p:nvSpPr>
              <p:cNvPr id="9239" name="Oval 23">
                <a:extLst>
                  <a:ext uri="{FF2B5EF4-FFF2-40B4-BE49-F238E27FC236}">
                    <a16:creationId xmlns:a16="http://schemas.microsoft.com/office/drawing/2014/main" id="{6951A0FB-F6F7-2940-B2F8-23B431659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942"/>
                <a:ext cx="984" cy="945"/>
              </a:xfrm>
              <a:prstGeom prst="ellipse">
                <a:avLst/>
              </a:prstGeom>
              <a:solidFill>
                <a:srgbClr val="EAEAEA"/>
              </a:solidFill>
              <a:ln w="28575">
                <a:solidFill>
                  <a:srgbClr val="6618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0" name="Rectangle 24">
                <a:extLst>
                  <a:ext uri="{FF2B5EF4-FFF2-40B4-BE49-F238E27FC236}">
                    <a16:creationId xmlns:a16="http://schemas.microsoft.com/office/drawing/2014/main" id="{A4FF8D1F-9FC8-A240-B442-222CE1863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1028"/>
                <a:ext cx="916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GB" altLang="en-US" sz="10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GFRP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CFRP</a:t>
                </a:r>
                <a:endParaRPr lang="en-GB" altLang="en-US" sz="18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2000" b="1">
                    <a:latin typeface="Arial" panose="020B0604020202020204" pitchFamily="34" charset="0"/>
                  </a:rPr>
                  <a:t>Composites</a:t>
                </a:r>
                <a:endParaRPr lang="en-GB" altLang="en-US" sz="10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KFRP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Plywood</a:t>
                </a:r>
                <a:endParaRPr lang="en-GB" altLang="en-US" sz="12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241" name="Group 25">
              <a:extLst>
                <a:ext uri="{FF2B5EF4-FFF2-40B4-BE49-F238E27FC236}">
                  <a16:creationId xmlns:a16="http://schemas.microsoft.com/office/drawing/2014/main" id="{73C88B6F-54AB-7842-872A-35818287DC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1488"/>
              <a:ext cx="984" cy="969"/>
              <a:chOff x="1200" y="1488"/>
              <a:chExt cx="984" cy="969"/>
            </a:xfrm>
          </p:grpSpPr>
          <p:sp>
            <p:nvSpPr>
              <p:cNvPr id="9242" name="Oval 26">
                <a:extLst>
                  <a:ext uri="{FF2B5EF4-FFF2-40B4-BE49-F238E27FC236}">
                    <a16:creationId xmlns:a16="http://schemas.microsoft.com/office/drawing/2014/main" id="{BC98FA6D-9C8C-1F4D-9121-43F408E5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488"/>
                <a:ext cx="984" cy="945"/>
              </a:xfrm>
              <a:prstGeom prst="ellipse">
                <a:avLst/>
              </a:prstGeom>
              <a:solidFill>
                <a:srgbClr val="F8F8F8"/>
              </a:solidFill>
              <a:ln w="28575">
                <a:solidFill>
                  <a:srgbClr val="6618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3" name="Rectangle 27">
                <a:extLst>
                  <a:ext uri="{FF2B5EF4-FFF2-40B4-BE49-F238E27FC236}">
                    <a16:creationId xmlns:a16="http://schemas.microsoft.com/office/drawing/2014/main" id="{4BA37EAF-5143-7F49-BE94-D8C4196E5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" y="1574"/>
                <a:ext cx="765" cy="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Alumina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Si-Carbide</a:t>
                </a:r>
              </a:p>
              <a:p>
                <a:pPr algn="ctr"/>
                <a:r>
                  <a:rPr lang="en-GB" altLang="en-US" sz="2000" b="1">
                    <a:latin typeface="Arial" panose="020B0604020202020204" pitchFamily="34" charset="0"/>
                  </a:rPr>
                  <a:t>Ceramics,</a:t>
                </a:r>
              </a:p>
              <a:p>
                <a:pPr algn="ctr"/>
                <a:r>
                  <a:rPr lang="en-GB" altLang="en-US" sz="2000" b="1">
                    <a:latin typeface="Arial" panose="020B0604020202020204" pitchFamily="34" charset="0"/>
                  </a:rPr>
                  <a:t>glasses</a:t>
                </a:r>
                <a:endParaRPr lang="en-GB" altLang="en-US" sz="10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Soda-glass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Pyrex</a:t>
                </a:r>
              </a:p>
              <a:p>
                <a:pPr algn="ctr"/>
                <a:endParaRPr lang="en-GB" altLang="en-US" sz="120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244" name="Group 28">
              <a:extLst>
                <a:ext uri="{FF2B5EF4-FFF2-40B4-BE49-F238E27FC236}">
                  <a16:creationId xmlns:a16="http://schemas.microsoft.com/office/drawing/2014/main" id="{6262A18B-0124-A34D-9ED5-52B42526D0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576"/>
              <a:ext cx="984" cy="950"/>
              <a:chOff x="2352" y="576"/>
              <a:chExt cx="984" cy="950"/>
            </a:xfrm>
          </p:grpSpPr>
          <p:sp>
            <p:nvSpPr>
              <p:cNvPr id="9245" name="Oval 29">
                <a:extLst>
                  <a:ext uri="{FF2B5EF4-FFF2-40B4-BE49-F238E27FC236}">
                    <a16:creationId xmlns:a16="http://schemas.microsoft.com/office/drawing/2014/main" id="{2DF121EF-2438-734A-A3B0-4BC86A19B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576"/>
                <a:ext cx="984" cy="945"/>
              </a:xfrm>
              <a:prstGeom prst="ellipse">
                <a:avLst/>
              </a:prstGeom>
              <a:solidFill>
                <a:srgbClr val="F8F8F8"/>
              </a:solidFill>
              <a:ln w="28575">
                <a:solidFill>
                  <a:srgbClr val="6618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6" name="Rectangle 30">
                <a:extLst>
                  <a:ext uri="{FF2B5EF4-FFF2-40B4-BE49-F238E27FC236}">
                    <a16:creationId xmlns:a16="http://schemas.microsoft.com/office/drawing/2014/main" id="{59B4367D-C9FF-B04E-BB74-5BDF9C8DD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662"/>
                <a:ext cx="498" cy="8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EAEAEA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Steels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Cast irons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Al-alloys</a:t>
                </a:r>
                <a:endParaRPr lang="en-GB" altLang="en-US" sz="18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2000" b="1">
                    <a:latin typeface="Arial" panose="020B0604020202020204" pitchFamily="34" charset="0"/>
                  </a:rPr>
                  <a:t>Metals</a:t>
                </a:r>
                <a:endParaRPr lang="en-GB" altLang="en-US" sz="1000" b="1">
                  <a:latin typeface="Arial" panose="020B0604020202020204" pitchFamily="34" charset="0"/>
                </a:endParaRP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Cu-alloys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Ni-alloys</a:t>
                </a:r>
              </a:p>
              <a:p>
                <a:pPr algn="ctr"/>
                <a:r>
                  <a:rPr lang="en-GB" altLang="en-US" sz="1000" b="1">
                    <a:latin typeface="Arial" panose="020B0604020202020204" pitchFamily="34" charset="0"/>
                  </a:rPr>
                  <a:t>Ti-alloys</a:t>
                </a:r>
              </a:p>
              <a:p>
                <a:pPr algn="ctr"/>
                <a:endParaRPr lang="en-GB" altLang="en-US" sz="1000" b="1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247" name="Rectangle 31">
            <a:extLst>
              <a:ext uri="{FF2B5EF4-FFF2-40B4-BE49-F238E27FC236}">
                <a16:creationId xmlns:a16="http://schemas.microsoft.com/office/drawing/2014/main" id="{7616BA31-A2BD-1E40-A0CB-51AC9AB6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9683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1, Frame 1.4</a:t>
            </a:r>
          </a:p>
        </p:txBody>
      </p:sp>
    </p:spTree>
    <p:extLst>
      <p:ext uri="{BB962C8B-B14F-4D97-AF65-F5344CB8AC3E}">
        <p14:creationId xmlns:p14="http://schemas.microsoft.com/office/powerpoint/2010/main" val="404344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ChangeArrowheads="1"/>
          </p:cNvSpPr>
          <p:nvPr/>
        </p:nvSpPr>
        <p:spPr bwMode="auto">
          <a:xfrm>
            <a:off x="965200" y="1341438"/>
            <a:ext cx="388938" cy="50260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8550" y="1316038"/>
            <a:ext cx="6911975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2019300" y="6491288"/>
            <a:ext cx="41161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Baskerville"/>
                <a:cs typeface="Baskerville"/>
              </a:rPr>
              <a:t>CES Selector 4.6.1, Granta Design, (2006)</a:t>
            </a:r>
          </a:p>
        </p:txBody>
      </p:sp>
      <p:sp>
        <p:nvSpPr>
          <p:cNvPr id="99334" name="Oval 6"/>
          <p:cNvSpPr>
            <a:spLocks noChangeArrowheads="1"/>
          </p:cNvSpPr>
          <p:nvPr/>
        </p:nvSpPr>
        <p:spPr bwMode="auto">
          <a:xfrm>
            <a:off x="2051050" y="4746625"/>
            <a:ext cx="266700" cy="465138"/>
          </a:xfrm>
          <a:prstGeom prst="ellipse">
            <a:avLst/>
          </a:prstGeom>
          <a:solidFill>
            <a:srgbClr val="FD7B87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1868418" y="5216525"/>
            <a:ext cx="582211" cy="276999"/>
          </a:xfrm>
          <a:prstGeom prst="rect">
            <a:avLst/>
          </a:prstGeom>
          <a:solidFill>
            <a:srgbClr val="EAEB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Baskerville"/>
                <a:cs typeface="Baskerville"/>
              </a:rPr>
              <a:t>Tissue</a:t>
            </a:r>
          </a:p>
        </p:txBody>
      </p:sp>
      <p:sp>
        <p:nvSpPr>
          <p:cNvPr id="99336" name="Text Box 10"/>
          <p:cNvSpPr txBox="1">
            <a:spLocks noChangeArrowheads="1"/>
          </p:cNvSpPr>
          <p:nvPr/>
        </p:nvSpPr>
        <p:spPr bwMode="auto">
          <a:xfrm rot="-5400000">
            <a:off x="143370" y="3656906"/>
            <a:ext cx="19643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Baskerville"/>
                <a:cs typeface="Baskerville"/>
              </a:rPr>
              <a:t>Resistivity (Ohm-meters)</a:t>
            </a:r>
          </a:p>
        </p:txBody>
      </p:sp>
      <p:sp>
        <p:nvSpPr>
          <p:cNvPr id="99341" name="Text Box 13"/>
          <p:cNvSpPr txBox="1">
            <a:spLocks noChangeArrowheads="1"/>
          </p:cNvSpPr>
          <p:nvPr/>
        </p:nvSpPr>
        <p:spPr bwMode="auto">
          <a:xfrm>
            <a:off x="7668955" y="533400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2" name="Text Box 14"/>
          <p:cNvSpPr txBox="1">
            <a:spLocks noChangeArrowheads="1"/>
          </p:cNvSpPr>
          <p:nvPr/>
        </p:nvSpPr>
        <p:spPr bwMode="auto">
          <a:xfrm>
            <a:off x="7699104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304543" y="547688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18779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  <p:sp>
        <p:nvSpPr>
          <p:cNvPr id="2" name="Oval 1"/>
          <p:cNvSpPr/>
          <p:nvPr/>
        </p:nvSpPr>
        <p:spPr>
          <a:xfrm>
            <a:off x="6906384" y="1930852"/>
            <a:ext cx="991597" cy="151337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3" name="Oval 2"/>
          <p:cNvSpPr/>
          <p:nvPr/>
        </p:nvSpPr>
        <p:spPr>
          <a:xfrm>
            <a:off x="6836798" y="5427256"/>
            <a:ext cx="1026389" cy="417482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Wires</a:t>
            </a:r>
          </a:p>
        </p:txBody>
      </p:sp>
      <p:sp>
        <p:nvSpPr>
          <p:cNvPr id="4" name="Oval 3"/>
          <p:cNvSpPr/>
          <p:nvPr/>
        </p:nvSpPr>
        <p:spPr>
          <a:xfrm>
            <a:off x="5392895" y="1722110"/>
            <a:ext cx="1252543" cy="173950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Plastic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Bottles</a:t>
            </a:r>
          </a:p>
        </p:txBody>
      </p:sp>
      <p:sp>
        <p:nvSpPr>
          <p:cNvPr id="5" name="Oval 4"/>
          <p:cNvSpPr/>
          <p:nvPr/>
        </p:nvSpPr>
        <p:spPr>
          <a:xfrm>
            <a:off x="3705439" y="1826479"/>
            <a:ext cx="1304733" cy="1582950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Rubber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Bands</a:t>
            </a:r>
          </a:p>
        </p:txBody>
      </p:sp>
      <p:sp>
        <p:nvSpPr>
          <p:cNvPr id="6" name="Oval 5"/>
          <p:cNvSpPr/>
          <p:nvPr/>
        </p:nvSpPr>
        <p:spPr>
          <a:xfrm>
            <a:off x="2139760" y="2330937"/>
            <a:ext cx="1565680" cy="626222"/>
          </a:xfrm>
          <a:prstGeom prst="ellipse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Foam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Cushions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749817" y="2476566"/>
            <a:ext cx="1356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Rocks</a:t>
            </a:r>
          </a:p>
        </p:txBody>
      </p:sp>
      <p:sp>
        <p:nvSpPr>
          <p:cNvPr id="8" name="Oval 7"/>
          <p:cNvSpPr/>
          <p:nvPr/>
        </p:nvSpPr>
        <p:spPr>
          <a:xfrm>
            <a:off x="6349697" y="3792122"/>
            <a:ext cx="1565679" cy="1043704"/>
          </a:xfrm>
          <a:prstGeom prst="ellipse">
            <a:avLst/>
          </a:prstGeom>
          <a:solidFill>
            <a:srgbClr val="8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Computer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Chips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8C327653-0942-364C-A8F7-C28CE02778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4456" y="127794"/>
            <a:ext cx="5044499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000000"/>
                </a:solidFill>
                <a:latin typeface="Baskerville"/>
                <a:cs typeface="Baskerville"/>
              </a:rPr>
              <a:t>Modulus-Resistivity Map</a:t>
            </a:r>
          </a:p>
        </p:txBody>
      </p:sp>
    </p:spTree>
    <p:extLst>
      <p:ext uri="{BB962C8B-B14F-4D97-AF65-F5344CB8AC3E}">
        <p14:creationId xmlns:p14="http://schemas.microsoft.com/office/powerpoint/2010/main" val="142338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ChangeArrowheads="1"/>
          </p:cNvSpPr>
          <p:nvPr/>
        </p:nvSpPr>
        <p:spPr bwMode="auto">
          <a:xfrm>
            <a:off x="965200" y="1341438"/>
            <a:ext cx="388938" cy="50260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8550" y="1316038"/>
            <a:ext cx="6911975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2019300" y="6491288"/>
            <a:ext cx="41161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Baskerville"/>
                <a:cs typeface="Baskerville"/>
              </a:rPr>
              <a:t>CES Selector 4.6.1, Granta Design, (2006)</a:t>
            </a:r>
          </a:p>
        </p:txBody>
      </p:sp>
      <p:sp>
        <p:nvSpPr>
          <p:cNvPr id="99334" name="Oval 6"/>
          <p:cNvSpPr>
            <a:spLocks noChangeArrowheads="1"/>
          </p:cNvSpPr>
          <p:nvPr/>
        </p:nvSpPr>
        <p:spPr bwMode="auto">
          <a:xfrm>
            <a:off x="2051050" y="4746625"/>
            <a:ext cx="266700" cy="465138"/>
          </a:xfrm>
          <a:prstGeom prst="ellipse">
            <a:avLst/>
          </a:prstGeom>
          <a:solidFill>
            <a:srgbClr val="FD7B87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1883016" y="5216525"/>
            <a:ext cx="582211" cy="276999"/>
          </a:xfrm>
          <a:prstGeom prst="rect">
            <a:avLst/>
          </a:prstGeom>
          <a:solidFill>
            <a:srgbClr val="EAEB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Baskerville"/>
                <a:cs typeface="Baskerville"/>
              </a:rPr>
              <a:t>Tissue</a:t>
            </a:r>
          </a:p>
        </p:txBody>
      </p:sp>
      <p:sp>
        <p:nvSpPr>
          <p:cNvPr id="99336" name="Text Box 10"/>
          <p:cNvSpPr txBox="1">
            <a:spLocks noChangeArrowheads="1"/>
          </p:cNvSpPr>
          <p:nvPr/>
        </p:nvSpPr>
        <p:spPr bwMode="auto">
          <a:xfrm rot="-5400000">
            <a:off x="143370" y="3656906"/>
            <a:ext cx="19643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Baskerville"/>
                <a:cs typeface="Baskerville"/>
              </a:rPr>
              <a:t>Resistivity (Ohm-meters)</a:t>
            </a:r>
          </a:p>
        </p:txBody>
      </p:sp>
      <p:sp>
        <p:nvSpPr>
          <p:cNvPr id="99338" name="Oval 14"/>
          <p:cNvSpPr>
            <a:spLocks noChangeArrowheads="1"/>
          </p:cNvSpPr>
          <p:nvPr/>
        </p:nvSpPr>
        <p:spPr bwMode="auto">
          <a:xfrm>
            <a:off x="5954713" y="4833938"/>
            <a:ext cx="339725" cy="3000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99340" name="Text Box 16"/>
          <p:cNvSpPr txBox="1">
            <a:spLocks noChangeArrowheads="1"/>
          </p:cNvSpPr>
          <p:nvPr/>
        </p:nvSpPr>
        <p:spPr bwMode="auto">
          <a:xfrm>
            <a:off x="5651500" y="4559300"/>
            <a:ext cx="719138" cy="284163"/>
          </a:xfrm>
          <a:prstGeom prst="rect">
            <a:avLst/>
          </a:prstGeom>
          <a:solidFill>
            <a:srgbClr val="EAEB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askerville"/>
                <a:cs typeface="Baskerville"/>
              </a:rPr>
              <a:t>PEDOT</a:t>
            </a:r>
          </a:p>
        </p:txBody>
      </p:sp>
      <p:sp>
        <p:nvSpPr>
          <p:cNvPr id="99341" name="Text Box 13"/>
          <p:cNvSpPr txBox="1">
            <a:spLocks noChangeArrowheads="1"/>
          </p:cNvSpPr>
          <p:nvPr/>
        </p:nvSpPr>
        <p:spPr bwMode="auto">
          <a:xfrm>
            <a:off x="7668955" y="533400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2" name="Text Box 14"/>
          <p:cNvSpPr txBox="1">
            <a:spLocks noChangeArrowheads="1"/>
          </p:cNvSpPr>
          <p:nvPr/>
        </p:nvSpPr>
        <p:spPr bwMode="auto">
          <a:xfrm>
            <a:off x="7699104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304543" y="547688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18779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  <p:sp>
        <p:nvSpPr>
          <p:cNvPr id="2" name="Oval 1"/>
          <p:cNvSpPr/>
          <p:nvPr/>
        </p:nvSpPr>
        <p:spPr>
          <a:xfrm>
            <a:off x="6906384" y="1930852"/>
            <a:ext cx="991597" cy="151337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3" name="Oval 2"/>
          <p:cNvSpPr/>
          <p:nvPr/>
        </p:nvSpPr>
        <p:spPr>
          <a:xfrm>
            <a:off x="6836798" y="5427256"/>
            <a:ext cx="1026389" cy="417482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Wires</a:t>
            </a:r>
          </a:p>
        </p:txBody>
      </p:sp>
      <p:sp>
        <p:nvSpPr>
          <p:cNvPr id="4" name="Oval 3"/>
          <p:cNvSpPr/>
          <p:nvPr/>
        </p:nvSpPr>
        <p:spPr>
          <a:xfrm>
            <a:off x="5392895" y="1722110"/>
            <a:ext cx="1252543" cy="173950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Plastic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Bottles</a:t>
            </a:r>
          </a:p>
        </p:txBody>
      </p:sp>
      <p:sp>
        <p:nvSpPr>
          <p:cNvPr id="5" name="Oval 4"/>
          <p:cNvSpPr/>
          <p:nvPr/>
        </p:nvSpPr>
        <p:spPr>
          <a:xfrm>
            <a:off x="3705439" y="1826479"/>
            <a:ext cx="1304733" cy="1582950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Rubber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Bands</a:t>
            </a:r>
          </a:p>
        </p:txBody>
      </p:sp>
      <p:sp>
        <p:nvSpPr>
          <p:cNvPr id="6" name="Oval 5"/>
          <p:cNvSpPr/>
          <p:nvPr/>
        </p:nvSpPr>
        <p:spPr>
          <a:xfrm>
            <a:off x="2139760" y="2330937"/>
            <a:ext cx="1565680" cy="626222"/>
          </a:xfrm>
          <a:prstGeom prst="ellipse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Foam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Cushions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749817" y="2476566"/>
            <a:ext cx="1356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Rocks</a:t>
            </a:r>
          </a:p>
        </p:txBody>
      </p:sp>
      <p:sp>
        <p:nvSpPr>
          <p:cNvPr id="8" name="Oval 7"/>
          <p:cNvSpPr/>
          <p:nvPr/>
        </p:nvSpPr>
        <p:spPr>
          <a:xfrm>
            <a:off x="6349697" y="3792122"/>
            <a:ext cx="1565679" cy="1043704"/>
          </a:xfrm>
          <a:prstGeom prst="ellipse">
            <a:avLst/>
          </a:prstGeom>
          <a:solidFill>
            <a:srgbClr val="8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Computer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Chips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24D734E6-63DC-F14C-96A1-30FDACB737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5227" y="165401"/>
            <a:ext cx="5044499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000000"/>
                </a:solidFill>
                <a:latin typeface="Baskerville"/>
                <a:cs typeface="Baskerville"/>
              </a:rPr>
              <a:t>Modulus-Resistivity Map</a:t>
            </a:r>
          </a:p>
        </p:txBody>
      </p:sp>
    </p:spTree>
    <p:extLst>
      <p:ext uri="{BB962C8B-B14F-4D97-AF65-F5344CB8AC3E}">
        <p14:creationId xmlns:p14="http://schemas.microsoft.com/office/powerpoint/2010/main" val="4022490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ChangeArrowheads="1"/>
          </p:cNvSpPr>
          <p:nvPr/>
        </p:nvSpPr>
        <p:spPr bwMode="auto">
          <a:xfrm>
            <a:off x="965200" y="1341438"/>
            <a:ext cx="388938" cy="50260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8550" y="1316038"/>
            <a:ext cx="6911975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2019300" y="6491288"/>
            <a:ext cx="41161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Baskerville"/>
                <a:cs typeface="Baskerville"/>
              </a:rPr>
              <a:t>CES Selector 4.6.1, Granta Design, (2006)</a:t>
            </a:r>
          </a:p>
        </p:txBody>
      </p:sp>
      <p:sp>
        <p:nvSpPr>
          <p:cNvPr id="99334" name="Oval 6"/>
          <p:cNvSpPr>
            <a:spLocks noChangeArrowheads="1"/>
          </p:cNvSpPr>
          <p:nvPr/>
        </p:nvSpPr>
        <p:spPr bwMode="auto">
          <a:xfrm>
            <a:off x="2051050" y="4746625"/>
            <a:ext cx="266700" cy="465138"/>
          </a:xfrm>
          <a:prstGeom prst="ellipse">
            <a:avLst/>
          </a:prstGeom>
          <a:solidFill>
            <a:srgbClr val="FD7B87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1897614" y="5201926"/>
            <a:ext cx="582211" cy="276999"/>
          </a:xfrm>
          <a:prstGeom prst="rect">
            <a:avLst/>
          </a:prstGeom>
          <a:solidFill>
            <a:srgbClr val="EAEB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Baskerville"/>
                <a:cs typeface="Baskerville"/>
              </a:rPr>
              <a:t>Tissue</a:t>
            </a:r>
          </a:p>
        </p:txBody>
      </p:sp>
      <p:sp>
        <p:nvSpPr>
          <p:cNvPr id="99336" name="Text Box 10"/>
          <p:cNvSpPr txBox="1">
            <a:spLocks noChangeArrowheads="1"/>
          </p:cNvSpPr>
          <p:nvPr/>
        </p:nvSpPr>
        <p:spPr bwMode="auto">
          <a:xfrm rot="-5400000">
            <a:off x="143370" y="3656906"/>
            <a:ext cx="19643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Baskerville"/>
                <a:cs typeface="Baskerville"/>
              </a:rPr>
              <a:t>Resistivity (Ohm-meters)</a:t>
            </a:r>
          </a:p>
        </p:txBody>
      </p:sp>
      <p:sp>
        <p:nvSpPr>
          <p:cNvPr id="99337" name="Oval 13"/>
          <p:cNvSpPr>
            <a:spLocks noChangeArrowheads="1"/>
          </p:cNvSpPr>
          <p:nvPr/>
        </p:nvSpPr>
        <p:spPr bwMode="auto">
          <a:xfrm>
            <a:off x="1912376" y="4689475"/>
            <a:ext cx="583931" cy="245073"/>
          </a:xfrm>
          <a:prstGeom prst="ellipse">
            <a:avLst/>
          </a:prstGeom>
          <a:solidFill>
            <a:schemeClr val="accent2">
              <a:alpha val="59000"/>
            </a:schemeClr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99338" name="Oval 14"/>
          <p:cNvSpPr>
            <a:spLocks noChangeArrowheads="1"/>
          </p:cNvSpPr>
          <p:nvPr/>
        </p:nvSpPr>
        <p:spPr bwMode="auto">
          <a:xfrm>
            <a:off x="5954713" y="4833938"/>
            <a:ext cx="339725" cy="3000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99339" name="Text Box 15"/>
          <p:cNvSpPr txBox="1">
            <a:spLocks noChangeArrowheads="1"/>
          </p:cNvSpPr>
          <p:nvPr/>
        </p:nvSpPr>
        <p:spPr bwMode="auto">
          <a:xfrm>
            <a:off x="1783275" y="4332941"/>
            <a:ext cx="1655471" cy="276999"/>
          </a:xfrm>
          <a:prstGeom prst="rect">
            <a:avLst/>
          </a:prstGeom>
          <a:solidFill>
            <a:srgbClr val="EAEB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Baskerville"/>
                <a:cs typeface="Baskerville"/>
              </a:rPr>
              <a:t>PEDOT in Gels, Tissue</a:t>
            </a:r>
          </a:p>
        </p:txBody>
      </p:sp>
      <p:sp>
        <p:nvSpPr>
          <p:cNvPr id="99340" name="Text Box 16"/>
          <p:cNvSpPr txBox="1">
            <a:spLocks noChangeArrowheads="1"/>
          </p:cNvSpPr>
          <p:nvPr/>
        </p:nvSpPr>
        <p:spPr bwMode="auto">
          <a:xfrm>
            <a:off x="5651500" y="4559300"/>
            <a:ext cx="719138" cy="284163"/>
          </a:xfrm>
          <a:prstGeom prst="rect">
            <a:avLst/>
          </a:prstGeom>
          <a:solidFill>
            <a:srgbClr val="EAEB4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Baskerville"/>
                <a:cs typeface="Baskerville"/>
              </a:rPr>
              <a:t>PEDOT</a:t>
            </a:r>
          </a:p>
        </p:txBody>
      </p:sp>
      <p:sp>
        <p:nvSpPr>
          <p:cNvPr id="99341" name="Text Box 13"/>
          <p:cNvSpPr txBox="1">
            <a:spLocks noChangeArrowheads="1"/>
          </p:cNvSpPr>
          <p:nvPr/>
        </p:nvSpPr>
        <p:spPr bwMode="auto">
          <a:xfrm>
            <a:off x="7668955" y="533400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2" name="Text Box 14"/>
          <p:cNvSpPr txBox="1">
            <a:spLocks noChangeArrowheads="1"/>
          </p:cNvSpPr>
          <p:nvPr/>
        </p:nvSpPr>
        <p:spPr bwMode="auto">
          <a:xfrm>
            <a:off x="7699104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Stiff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304543" y="547688"/>
            <a:ext cx="100540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Insulating</a:t>
            </a:r>
          </a:p>
        </p:txBody>
      </p:sp>
      <p:sp>
        <p:nvSpPr>
          <p:cNvPr id="99344" name="Text Box 16"/>
          <p:cNvSpPr txBox="1">
            <a:spLocks noChangeArrowheads="1"/>
          </p:cNvSpPr>
          <p:nvPr/>
        </p:nvSpPr>
        <p:spPr bwMode="auto">
          <a:xfrm>
            <a:off x="18779" y="6276975"/>
            <a:ext cx="1172116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Soft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Baskerville"/>
                <a:cs typeface="Baskerville"/>
              </a:rPr>
              <a:t>Conducting</a:t>
            </a:r>
          </a:p>
        </p:txBody>
      </p:sp>
      <p:sp>
        <p:nvSpPr>
          <p:cNvPr id="2" name="Oval 1"/>
          <p:cNvSpPr/>
          <p:nvPr/>
        </p:nvSpPr>
        <p:spPr>
          <a:xfrm>
            <a:off x="6906384" y="1930852"/>
            <a:ext cx="991597" cy="151337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Baskerville"/>
              <a:cs typeface="Baskerville"/>
            </a:endParaRPr>
          </a:p>
        </p:txBody>
      </p:sp>
      <p:sp>
        <p:nvSpPr>
          <p:cNvPr id="3" name="Oval 2"/>
          <p:cNvSpPr/>
          <p:nvPr/>
        </p:nvSpPr>
        <p:spPr>
          <a:xfrm>
            <a:off x="6836798" y="5427256"/>
            <a:ext cx="1026389" cy="417482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Wires</a:t>
            </a:r>
          </a:p>
        </p:txBody>
      </p:sp>
      <p:sp>
        <p:nvSpPr>
          <p:cNvPr id="4" name="Oval 3"/>
          <p:cNvSpPr/>
          <p:nvPr/>
        </p:nvSpPr>
        <p:spPr>
          <a:xfrm>
            <a:off x="5392895" y="1722110"/>
            <a:ext cx="1252543" cy="1739505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Plastic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Bottles</a:t>
            </a:r>
          </a:p>
        </p:txBody>
      </p:sp>
      <p:sp>
        <p:nvSpPr>
          <p:cNvPr id="5" name="Oval 4"/>
          <p:cNvSpPr/>
          <p:nvPr/>
        </p:nvSpPr>
        <p:spPr>
          <a:xfrm>
            <a:off x="3705439" y="1826479"/>
            <a:ext cx="1304733" cy="1582950"/>
          </a:xfrm>
          <a:prstGeom prst="ellipse">
            <a:avLst/>
          </a:prstGeom>
          <a:solidFill>
            <a:srgbClr val="00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Rubber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Bands</a:t>
            </a:r>
          </a:p>
        </p:txBody>
      </p:sp>
      <p:sp>
        <p:nvSpPr>
          <p:cNvPr id="6" name="Oval 5"/>
          <p:cNvSpPr/>
          <p:nvPr/>
        </p:nvSpPr>
        <p:spPr>
          <a:xfrm>
            <a:off x="2139760" y="2330937"/>
            <a:ext cx="1565680" cy="626222"/>
          </a:xfrm>
          <a:prstGeom prst="ellipse">
            <a:avLst/>
          </a:prstGeom>
          <a:solidFill>
            <a:srgbClr val="00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Foam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Cushions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6749817" y="2476566"/>
            <a:ext cx="1356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Rocks</a:t>
            </a:r>
          </a:p>
        </p:txBody>
      </p:sp>
      <p:sp>
        <p:nvSpPr>
          <p:cNvPr id="8" name="Oval 7"/>
          <p:cNvSpPr/>
          <p:nvPr/>
        </p:nvSpPr>
        <p:spPr>
          <a:xfrm>
            <a:off x="6349697" y="3792122"/>
            <a:ext cx="1565679" cy="1043704"/>
          </a:xfrm>
          <a:prstGeom prst="ellipse">
            <a:avLst/>
          </a:prstGeom>
          <a:solidFill>
            <a:srgbClr val="8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Computer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Baskerville"/>
                <a:cs typeface="Baskerville"/>
              </a:rPr>
              <a:t>Chips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BD123FAD-CB68-0445-A051-5CEA78D2B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4456" y="127794"/>
            <a:ext cx="5044499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000000"/>
                </a:solidFill>
                <a:latin typeface="Baskerville"/>
                <a:cs typeface="Baskerville"/>
              </a:rPr>
              <a:t>Modulus-Resistivity Map</a:t>
            </a:r>
          </a:p>
        </p:txBody>
      </p:sp>
    </p:spTree>
    <p:extLst>
      <p:ext uri="{BB962C8B-B14F-4D97-AF65-F5344CB8AC3E}">
        <p14:creationId xmlns:p14="http://schemas.microsoft.com/office/powerpoint/2010/main" val="124259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35CE99A-55E1-314A-92BE-81253CE80D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3764" y="-158750"/>
            <a:ext cx="7886700" cy="1325563"/>
          </a:xfrm>
        </p:spPr>
        <p:txBody>
          <a:bodyPr/>
          <a:lstStyle/>
          <a:p>
            <a:r>
              <a:rPr lang="en-GB" altLang="en-US" dirty="0"/>
              <a:t>Mechanical properties illustrated</a:t>
            </a:r>
          </a:p>
        </p:txBody>
      </p:sp>
      <p:pic>
        <p:nvPicPr>
          <p:cNvPr id="11267" name="Picture 3" descr="C:\TEMP\auto0.bmp">
            <a:extLst>
              <a:ext uri="{FF2B5EF4-FFF2-40B4-BE49-F238E27FC236}">
                <a16:creationId xmlns:a16="http://schemas.microsoft.com/office/drawing/2014/main" id="{C012354F-93A4-1D44-9E92-5C853B33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1133475"/>
            <a:ext cx="300037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268" name="Group 4">
            <a:extLst>
              <a:ext uri="{FF2B5EF4-FFF2-40B4-BE49-F238E27FC236}">
                <a16:creationId xmlns:a16="http://schemas.microsoft.com/office/drawing/2014/main" id="{3B7638CA-0858-6A4A-8C61-4F580A82AFE4}"/>
              </a:ext>
            </a:extLst>
          </p:cNvPr>
          <p:cNvGrpSpPr>
            <a:grpSpLocks/>
          </p:cNvGrpSpPr>
          <p:nvPr/>
        </p:nvGrpSpPr>
        <p:grpSpPr bwMode="auto">
          <a:xfrm>
            <a:off x="4241800" y="962025"/>
            <a:ext cx="4429125" cy="4492625"/>
            <a:chOff x="2672" y="606"/>
            <a:chExt cx="2790" cy="2830"/>
          </a:xfrm>
        </p:grpSpPr>
        <p:grpSp>
          <p:nvGrpSpPr>
            <p:cNvPr id="11269" name="Group 5">
              <a:extLst>
                <a:ext uri="{FF2B5EF4-FFF2-40B4-BE49-F238E27FC236}">
                  <a16:creationId xmlns:a16="http://schemas.microsoft.com/office/drawing/2014/main" id="{22EC15B6-25D0-EB4B-899D-644100F00D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2" y="606"/>
              <a:ext cx="2790" cy="2830"/>
              <a:chOff x="2672" y="606"/>
              <a:chExt cx="2790" cy="2830"/>
            </a:xfrm>
          </p:grpSpPr>
          <p:sp>
            <p:nvSpPr>
              <p:cNvPr id="11270" name="Text Box 6">
                <a:extLst>
                  <a:ext uri="{FF2B5EF4-FFF2-40B4-BE49-F238E27FC236}">
                    <a16:creationId xmlns:a16="http://schemas.microsoft.com/office/drawing/2014/main" id="{F1CF00A0-FB0E-AF4E-BD0B-855FD668E7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2" y="606"/>
                <a:ext cx="2790" cy="28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1pPr>
                <a:lvl2pPr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2pPr>
                <a:lvl3pPr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3pPr>
                <a:lvl4pPr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4pPr>
                <a:lvl5pPr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71500" algn="l"/>
                  </a:tabLs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9pPr>
              </a:lstStyle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600" b="1" dirty="0">
                    <a:latin typeface="Arial" panose="020B0604020202020204" pitchFamily="34" charset="0"/>
                  </a:rPr>
                  <a:t>	Stiff</a:t>
                </a: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600" b="1" dirty="0">
                    <a:latin typeface="Arial" panose="020B0604020202020204" pitchFamily="34" charset="0"/>
                  </a:rPr>
                  <a:t>	Strong</a:t>
                </a: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600" b="1" dirty="0">
                    <a:latin typeface="Arial" panose="020B0604020202020204" pitchFamily="34" charset="0"/>
                  </a:rPr>
                  <a:t>	Tough</a:t>
                </a: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600" b="1" dirty="0">
                    <a:latin typeface="Arial" panose="020B0604020202020204" pitchFamily="34" charset="0"/>
                  </a:rPr>
                  <a:t>	Light</a:t>
                </a: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endParaRPr lang="en-US" altLang="en-US" sz="1600" b="1" dirty="0">
                  <a:latin typeface="Arial" panose="020B0604020202020204" pitchFamily="34" charset="0"/>
                </a:endParaRP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600" b="1" dirty="0">
                    <a:latin typeface="Arial" panose="020B0604020202020204" pitchFamily="34" charset="0"/>
                  </a:rPr>
                  <a:t>	Not stiff enough (need bigger E)</a:t>
                </a: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endParaRPr lang="en-US" altLang="en-US" sz="1600" b="1" dirty="0">
                  <a:latin typeface="Arial" panose="020B0604020202020204" pitchFamily="34" charset="0"/>
                </a:endParaRP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endParaRPr lang="en-US" altLang="en-US" sz="1600" b="1" dirty="0">
                  <a:latin typeface="Arial" panose="020B0604020202020204" pitchFamily="34" charset="0"/>
                </a:endParaRP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endParaRPr lang="en-US" altLang="en-US" sz="1600" b="1" dirty="0">
                  <a:latin typeface="Arial" panose="020B0604020202020204" pitchFamily="34" charset="0"/>
                </a:endParaRP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600" b="1" dirty="0">
                    <a:latin typeface="Arial" panose="020B0604020202020204" pitchFamily="34" charset="0"/>
                  </a:rPr>
                  <a:t>	Not strong enough (need bigger </a:t>
                </a:r>
                <a:r>
                  <a:rPr lang="en-US" altLang="en-US" sz="1600" b="1" dirty="0">
                    <a:latin typeface="Arial" panose="020B0604020202020204" pitchFamily="34" charset="0"/>
                    <a:sym typeface="Symbol" pitchFamily="2" charset="2"/>
                  </a:rPr>
                  <a:t></a:t>
                </a:r>
                <a:r>
                  <a:rPr lang="en-US" altLang="en-US" sz="1600" b="1" baseline="-25000" dirty="0">
                    <a:latin typeface="Arial" panose="020B0604020202020204" pitchFamily="34" charset="0"/>
                    <a:sym typeface="Symbol" pitchFamily="2" charset="2"/>
                  </a:rPr>
                  <a:t>y </a:t>
                </a:r>
                <a:r>
                  <a:rPr lang="en-US" altLang="en-US" sz="1600" b="1" dirty="0">
                    <a:latin typeface="Arial" panose="020B0604020202020204" pitchFamily="34" charset="0"/>
                  </a:rPr>
                  <a:t>)</a:t>
                </a: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endParaRPr lang="en-US" altLang="en-US" sz="1600" b="1" dirty="0">
                  <a:latin typeface="Arial" panose="020B0604020202020204" pitchFamily="34" charset="0"/>
                </a:endParaRP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endParaRPr lang="en-US" altLang="en-US" sz="1600" b="1" dirty="0">
                  <a:latin typeface="Arial" panose="020B0604020202020204" pitchFamily="34" charset="0"/>
                </a:endParaRP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endParaRPr lang="en-US" altLang="en-US" sz="1600" b="1" dirty="0">
                  <a:latin typeface="Arial" panose="020B0604020202020204" pitchFamily="34" charset="0"/>
                </a:endParaRP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600" b="1" dirty="0">
                    <a:latin typeface="Arial" panose="020B0604020202020204" pitchFamily="34" charset="0"/>
                  </a:rPr>
                  <a:t>	Not tough enough (need bigger </a:t>
                </a:r>
                <a:r>
                  <a:rPr lang="en-US" altLang="en-US" sz="1600" b="1" dirty="0" err="1">
                    <a:latin typeface="Arial" panose="020B0604020202020204" pitchFamily="34" charset="0"/>
                  </a:rPr>
                  <a:t>K</a:t>
                </a:r>
                <a:r>
                  <a:rPr lang="en-US" altLang="en-US" sz="1600" b="1" baseline="-25000" dirty="0" err="1">
                    <a:latin typeface="Arial" panose="020B0604020202020204" pitchFamily="34" charset="0"/>
                  </a:rPr>
                  <a:t>ic</a:t>
                </a:r>
                <a:r>
                  <a:rPr lang="en-US" altLang="en-US" sz="1600" b="1" dirty="0">
                    <a:latin typeface="Arial" panose="020B0604020202020204" pitchFamily="34" charset="0"/>
                  </a:rPr>
                  <a:t>)</a:t>
                </a: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endParaRPr lang="en-US" altLang="en-US" sz="1600" b="1" dirty="0">
                  <a:latin typeface="Arial" panose="020B0604020202020204" pitchFamily="34" charset="0"/>
                </a:endParaRP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endParaRPr lang="en-US" altLang="en-US" sz="1600" b="1" dirty="0">
                  <a:latin typeface="Arial" panose="020B0604020202020204" pitchFamily="34" charset="0"/>
                </a:endParaRP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600" b="1" dirty="0">
                    <a:latin typeface="Arial" panose="020B0604020202020204" pitchFamily="34" charset="0"/>
                  </a:rPr>
                  <a:t>	</a:t>
                </a: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600" b="1" dirty="0">
                    <a:latin typeface="Arial" panose="020B0604020202020204" pitchFamily="34" charset="0"/>
                  </a:rPr>
                  <a:t>	Too heavy (need lower </a:t>
                </a:r>
                <a:r>
                  <a:rPr lang="en-US" altLang="en-US" sz="1600" b="1" dirty="0">
                    <a:latin typeface="Arial" panose="020B0604020202020204" pitchFamily="34" charset="0"/>
                    <a:sym typeface="Symbol" pitchFamily="2" charset="2"/>
                  </a:rPr>
                  <a:t></a:t>
                </a:r>
                <a:r>
                  <a:rPr lang="en-US" altLang="en-US" sz="1600" b="1" dirty="0">
                    <a:latin typeface="Arial" panose="020B0604020202020204" pitchFamily="34" charset="0"/>
                  </a:rPr>
                  <a:t>) </a:t>
                </a:r>
              </a:p>
            </p:txBody>
          </p:sp>
          <p:sp>
            <p:nvSpPr>
              <p:cNvPr id="11271" name="AutoShape 7">
                <a:extLst>
                  <a:ext uri="{FF2B5EF4-FFF2-40B4-BE49-F238E27FC236}">
                    <a16:creationId xmlns:a16="http://schemas.microsoft.com/office/drawing/2014/main" id="{62697CB0-71BC-374F-B7CD-736AF5269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660"/>
                <a:ext cx="78" cy="588"/>
              </a:xfrm>
              <a:prstGeom prst="rightBrace">
                <a:avLst>
                  <a:gd name="adj1" fmla="val 62821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72" name="Text Box 8">
                <a:extLst>
                  <a:ext uri="{FF2B5EF4-FFF2-40B4-BE49-F238E27FC236}">
                    <a16:creationId xmlns:a16="http://schemas.microsoft.com/office/drawing/2014/main" id="{7C918D72-20E5-8D4A-989A-49E4CF1C7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8" y="798"/>
                <a:ext cx="786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800" b="1">
                    <a:latin typeface="Arial" panose="020B0604020202020204" pitchFamily="34" charset="0"/>
                  </a:rPr>
                  <a:t>All OK !</a:t>
                </a:r>
              </a:p>
            </p:txBody>
          </p:sp>
        </p:grpSp>
        <p:sp>
          <p:nvSpPr>
            <p:cNvPr id="11273" name="Line 9">
              <a:extLst>
                <a:ext uri="{FF2B5EF4-FFF2-40B4-BE49-F238E27FC236}">
                  <a16:creationId xmlns:a16="http://schemas.microsoft.com/office/drawing/2014/main" id="{CF539610-0931-6549-82F9-4D130A2BAC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6" y="990"/>
              <a:ext cx="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74" name="Line 10">
              <a:extLst>
                <a:ext uri="{FF2B5EF4-FFF2-40B4-BE49-F238E27FC236}">
                  <a16:creationId xmlns:a16="http://schemas.microsoft.com/office/drawing/2014/main" id="{444EBD4D-2A97-9744-B67C-044567AC6E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6" y="2106"/>
              <a:ext cx="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75" name="Line 11">
              <a:extLst>
                <a:ext uri="{FF2B5EF4-FFF2-40B4-BE49-F238E27FC236}">
                  <a16:creationId xmlns:a16="http://schemas.microsoft.com/office/drawing/2014/main" id="{21830CB9-1103-C84A-AFE3-B207B60F49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6" y="2724"/>
              <a:ext cx="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76" name="Line 12">
              <a:extLst>
                <a:ext uri="{FF2B5EF4-FFF2-40B4-BE49-F238E27FC236}">
                  <a16:creationId xmlns:a16="http://schemas.microsoft.com/office/drawing/2014/main" id="{AB73FC40-58F2-964A-AB2D-11F3F04591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6" y="3342"/>
              <a:ext cx="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77" name="Line 13">
              <a:extLst>
                <a:ext uri="{FF2B5EF4-FFF2-40B4-BE49-F238E27FC236}">
                  <a16:creationId xmlns:a16="http://schemas.microsoft.com/office/drawing/2014/main" id="{BAC7DF32-4968-E140-B734-FEB5CCB3A7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6" y="1500"/>
              <a:ext cx="2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278" name="Rectangle 14">
            <a:extLst>
              <a:ext uri="{FF2B5EF4-FFF2-40B4-BE49-F238E27FC236}">
                <a16:creationId xmlns:a16="http://schemas.microsoft.com/office/drawing/2014/main" id="{06443C28-E6C8-2F42-BAEB-BE894EF77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9683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1, Frame 1.6</a:t>
            </a:r>
          </a:p>
        </p:txBody>
      </p:sp>
    </p:spTree>
    <p:extLst>
      <p:ext uri="{BB962C8B-B14F-4D97-AF65-F5344CB8AC3E}">
        <p14:creationId xmlns:p14="http://schemas.microsoft.com/office/powerpoint/2010/main" val="64811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EF5BE4D-8C6F-B641-B5C0-0E82EA6C6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5978525" cy="527050"/>
          </a:xfrm>
        </p:spPr>
        <p:txBody>
          <a:bodyPr>
            <a:normAutofit fontScale="90000"/>
          </a:bodyPr>
          <a:lstStyle/>
          <a:p>
            <a:r>
              <a:rPr lang="en-GB" altLang="en-US"/>
              <a:t>Basic material properties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09680E76-B804-444C-997A-F5EC1A070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1419225"/>
            <a:ext cx="4513262" cy="4948238"/>
          </a:xfrm>
          <a:prstGeom prst="rect">
            <a:avLst/>
          </a:prstGeom>
          <a:solidFill>
            <a:srgbClr val="EAEAEA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1143000" algn="l"/>
              </a:tabLst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>
              <a:tabLst>
                <a:tab pos="1143000" algn="l"/>
              </a:tabLst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>
              <a:tabLst>
                <a:tab pos="1143000" algn="l"/>
              </a:tabLst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>
              <a:tabLst>
                <a:tab pos="1143000" algn="l"/>
              </a:tabLst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>
              <a:tabLst>
                <a:tab pos="1143000" algn="l"/>
              </a:tabLst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 b="1">
                <a:solidFill>
                  <a:schemeClr val="accent1"/>
                </a:solidFill>
                <a:latin typeface="Arial" panose="020B0604020202020204" pitchFamily="34" charset="0"/>
              </a:rPr>
              <a:t>General</a:t>
            </a:r>
            <a:endParaRPr lang="en-GB" altLang="en-US" sz="1600">
              <a:latin typeface="Arial" panose="020B0604020202020204" pitchFamily="34" charset="0"/>
            </a:endParaRP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>
                <a:latin typeface="Arial" panose="020B0604020202020204" pitchFamily="34" charset="0"/>
              </a:rPr>
              <a:t>Weight:	Density  </a:t>
            </a:r>
            <a:r>
              <a:rPr lang="en-GB" altLang="en-US" sz="1600">
                <a:latin typeface="Arial" panose="020B0604020202020204" pitchFamily="34" charset="0"/>
                <a:sym typeface="Symbol" pitchFamily="2" charset="2"/>
              </a:rPr>
              <a:t></a:t>
            </a:r>
            <a:r>
              <a:rPr lang="en-GB" altLang="en-US" sz="1600">
                <a:latin typeface="Arial" panose="020B0604020202020204" pitchFamily="34" charset="0"/>
              </a:rPr>
              <a:t>, Mg/m</a:t>
            </a:r>
            <a:r>
              <a:rPr lang="en-GB" altLang="en-US" sz="1600" baseline="30000">
                <a:latin typeface="Arial" panose="020B0604020202020204" pitchFamily="34" charset="0"/>
              </a:rPr>
              <a:t>3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>
                <a:latin typeface="Arial" panose="020B0604020202020204" pitchFamily="34" charset="0"/>
              </a:rPr>
              <a:t>Expense:	Cost/kg C</a:t>
            </a:r>
            <a:r>
              <a:rPr lang="en-GB" altLang="en-US" sz="1600" baseline="-25000">
                <a:latin typeface="Arial" panose="020B0604020202020204" pitchFamily="34" charset="0"/>
              </a:rPr>
              <a:t>m</a:t>
            </a:r>
            <a:r>
              <a:rPr lang="en-GB" altLang="en-US" sz="1600">
                <a:latin typeface="Arial" panose="020B0604020202020204" pitchFamily="34" charset="0"/>
              </a:rPr>
              <a:t>,  $/kg</a:t>
            </a:r>
            <a:r>
              <a:rPr lang="en-GB" altLang="en-US" sz="1600" baseline="30000">
                <a:latin typeface="Arial" panose="020B0604020202020204" pitchFamily="34" charset="0"/>
              </a:rPr>
              <a:t> 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endParaRPr lang="en-GB" altLang="en-US" sz="1600" baseline="30000">
              <a:latin typeface="Arial" panose="020B0604020202020204" pitchFamily="34" charset="0"/>
            </a:endParaRP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 b="1">
                <a:solidFill>
                  <a:schemeClr val="accent1"/>
                </a:solidFill>
                <a:latin typeface="Arial" panose="020B0604020202020204" pitchFamily="34" charset="0"/>
              </a:rPr>
              <a:t>Mechanical</a:t>
            </a:r>
            <a:r>
              <a:rPr lang="en-GB" altLang="en-US" sz="1600">
                <a:latin typeface="Arial" panose="020B0604020202020204" pitchFamily="34" charset="0"/>
              </a:rPr>
              <a:t>	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>
                <a:latin typeface="Arial" panose="020B0604020202020204" pitchFamily="34" charset="0"/>
              </a:rPr>
              <a:t>Stiffness:	Young’s modulus  E,  GPa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>
                <a:latin typeface="Arial" panose="020B0604020202020204" pitchFamily="34" charset="0"/>
              </a:rPr>
              <a:t>Strength:	Elastic limit </a:t>
            </a:r>
            <a:r>
              <a:rPr lang="en-GB" altLang="en-US" sz="1600">
                <a:latin typeface="Arial" panose="020B0604020202020204" pitchFamily="34" charset="0"/>
                <a:sym typeface="Symbol" pitchFamily="2" charset="2"/>
              </a:rPr>
              <a:t></a:t>
            </a:r>
            <a:r>
              <a:rPr lang="en-GB" altLang="en-US" sz="1600" baseline="-25000">
                <a:latin typeface="Arial" panose="020B0604020202020204" pitchFamily="34" charset="0"/>
                <a:sym typeface="Symbol" pitchFamily="2" charset="2"/>
              </a:rPr>
              <a:t>y </a:t>
            </a:r>
            <a:r>
              <a:rPr lang="en-GB" altLang="en-US" sz="1600">
                <a:latin typeface="Arial" panose="020B0604020202020204" pitchFamily="34" charset="0"/>
              </a:rPr>
              <a:t>, MPa 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>
                <a:latin typeface="Arial" panose="020B0604020202020204" pitchFamily="34" charset="0"/>
              </a:rPr>
              <a:t>Fracture strength: Tensile strength </a:t>
            </a:r>
            <a:r>
              <a:rPr lang="en-GB" altLang="en-US" sz="1600">
                <a:latin typeface="Arial" panose="020B0604020202020204" pitchFamily="34" charset="0"/>
                <a:sym typeface="Symbol" pitchFamily="2" charset="2"/>
              </a:rPr>
              <a:t></a:t>
            </a:r>
            <a:r>
              <a:rPr lang="en-GB" altLang="en-US" sz="1600" baseline="-25000">
                <a:latin typeface="Arial" panose="020B0604020202020204" pitchFamily="34" charset="0"/>
                <a:sym typeface="Symbol" pitchFamily="2" charset="2"/>
              </a:rPr>
              <a:t>ts </a:t>
            </a:r>
            <a:r>
              <a:rPr lang="en-GB" altLang="en-US" sz="1600">
                <a:latin typeface="Arial" panose="020B0604020202020204" pitchFamily="34" charset="0"/>
              </a:rPr>
              <a:t>, MPa 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>
                <a:latin typeface="Arial" panose="020B0604020202020204" pitchFamily="34" charset="0"/>
              </a:rPr>
              <a:t>Brittleness: 	Fracture toughness K</a:t>
            </a:r>
            <a:r>
              <a:rPr lang="en-GB" altLang="en-US" sz="1600" baseline="-25000">
                <a:latin typeface="Arial" panose="020B0604020202020204" pitchFamily="34" charset="0"/>
              </a:rPr>
              <a:t>ic </a:t>
            </a:r>
            <a:r>
              <a:rPr lang="en-GB" altLang="en-US" sz="1600">
                <a:latin typeface="Arial" panose="020B0604020202020204" pitchFamily="34" charset="0"/>
              </a:rPr>
              <a:t>, MPa.m</a:t>
            </a:r>
            <a:r>
              <a:rPr lang="en-GB" altLang="en-US" sz="1600" baseline="30000">
                <a:latin typeface="Arial" panose="020B0604020202020204" pitchFamily="34" charset="0"/>
              </a:rPr>
              <a:t>1/2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endParaRPr lang="en-GB" altLang="en-US" sz="1600" baseline="30000">
              <a:latin typeface="Arial" panose="020B0604020202020204" pitchFamily="34" charset="0"/>
            </a:endParaRP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 b="1">
                <a:solidFill>
                  <a:schemeClr val="accent1"/>
                </a:solidFill>
                <a:latin typeface="Arial" panose="020B0604020202020204" pitchFamily="34" charset="0"/>
              </a:rPr>
              <a:t>Thermal</a:t>
            </a:r>
            <a:endParaRPr lang="en-GB" altLang="en-US" sz="1600">
              <a:latin typeface="Arial" panose="020B0604020202020204" pitchFamily="34" charset="0"/>
            </a:endParaRP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>
                <a:latin typeface="Arial" panose="020B0604020202020204" pitchFamily="34" charset="0"/>
              </a:rPr>
              <a:t>Expansion:	Expansion coeff.  </a:t>
            </a:r>
            <a:r>
              <a:rPr lang="en-GB" altLang="en-US" sz="1600">
                <a:latin typeface="Arial" panose="020B0604020202020204" pitchFamily="34" charset="0"/>
                <a:sym typeface="Symbol" pitchFamily="2" charset="2"/>
              </a:rPr>
              <a:t>, 1/K</a:t>
            </a:r>
            <a:endParaRPr lang="en-GB" altLang="en-US" sz="1600">
              <a:latin typeface="Arial" panose="020B0604020202020204" pitchFamily="34" charset="0"/>
            </a:endParaRP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>
                <a:latin typeface="Arial" panose="020B0604020202020204" pitchFamily="34" charset="0"/>
              </a:rPr>
              <a:t>Conduction: Thermal conductivity </a:t>
            </a:r>
            <a:r>
              <a:rPr lang="en-GB" altLang="en-US" sz="1600">
                <a:latin typeface="Arial" panose="020B0604020202020204" pitchFamily="34" charset="0"/>
                <a:sym typeface="Symbol" pitchFamily="2" charset="2"/>
              </a:rPr>
              <a:t>, W/m.K</a:t>
            </a:r>
          </a:p>
          <a:p>
            <a:pPr>
              <a:spcBef>
                <a:spcPct val="15000"/>
              </a:spcBef>
              <a:spcAft>
                <a:spcPct val="15000"/>
              </a:spcAft>
            </a:pPr>
            <a:endParaRPr lang="en-GB" altLang="en-US" sz="1600">
              <a:latin typeface="Arial" panose="020B0604020202020204" pitchFamily="34" charset="0"/>
              <a:sym typeface="Symbol" pitchFamily="2" charset="2"/>
            </a:endParaRP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 b="1">
                <a:solidFill>
                  <a:schemeClr val="accent1"/>
                </a:solidFill>
                <a:latin typeface="Arial" panose="020B0604020202020204" pitchFamily="34" charset="0"/>
                <a:sym typeface="Symbol" pitchFamily="2" charset="2"/>
              </a:rPr>
              <a:t>Electrical</a:t>
            </a:r>
            <a:endParaRPr lang="en-GB" altLang="en-US" sz="1600">
              <a:latin typeface="Arial" panose="020B0604020202020204" pitchFamily="34" charset="0"/>
              <a:sym typeface="Symbol" pitchFamily="2" charset="2"/>
            </a:endParaRPr>
          </a:p>
          <a:p>
            <a:pPr>
              <a:spcBef>
                <a:spcPct val="15000"/>
              </a:spcBef>
              <a:spcAft>
                <a:spcPct val="15000"/>
              </a:spcAft>
            </a:pPr>
            <a:r>
              <a:rPr lang="en-GB" altLang="en-US" sz="1600">
                <a:latin typeface="Arial" panose="020B0604020202020204" pitchFamily="34" charset="0"/>
                <a:sym typeface="Symbol" pitchFamily="2" charset="2"/>
              </a:rPr>
              <a:t>Conductor?   Insulator?</a:t>
            </a:r>
            <a:r>
              <a:rPr lang="en-GB" altLang="en-US" sz="1600">
                <a:latin typeface="Arial" panose="020B0604020202020204" pitchFamily="34" charset="0"/>
              </a:rPr>
              <a:t>    </a:t>
            </a:r>
          </a:p>
        </p:txBody>
      </p:sp>
      <p:grpSp>
        <p:nvGrpSpPr>
          <p:cNvPr id="10244" name="Group 4">
            <a:extLst>
              <a:ext uri="{FF2B5EF4-FFF2-40B4-BE49-F238E27FC236}">
                <a16:creationId xmlns:a16="http://schemas.microsoft.com/office/drawing/2014/main" id="{46F06F53-FBBB-EE49-A3B3-07DAA7E21913}"/>
              </a:ext>
            </a:extLst>
          </p:cNvPr>
          <p:cNvGrpSpPr>
            <a:grpSpLocks/>
          </p:cNvGrpSpPr>
          <p:nvPr/>
        </p:nvGrpSpPr>
        <p:grpSpPr bwMode="auto">
          <a:xfrm>
            <a:off x="790575" y="1266825"/>
            <a:ext cx="762000" cy="1371600"/>
            <a:chOff x="528" y="1392"/>
            <a:chExt cx="480" cy="864"/>
          </a:xfrm>
        </p:grpSpPr>
        <p:sp>
          <p:nvSpPr>
            <p:cNvPr id="10245" name="AutoShape 5">
              <a:extLst>
                <a:ext uri="{FF2B5EF4-FFF2-40B4-BE49-F238E27FC236}">
                  <a16:creationId xmlns:a16="http://schemas.microsoft.com/office/drawing/2014/main" id="{8CFC7349-465B-D04A-9DCD-C1A9B068E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536"/>
              <a:ext cx="192" cy="24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B9B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46" name="AutoShape 6">
              <a:extLst>
                <a:ext uri="{FF2B5EF4-FFF2-40B4-BE49-F238E27FC236}">
                  <a16:creationId xmlns:a16="http://schemas.microsoft.com/office/drawing/2014/main" id="{DB3722C6-E8DC-A34B-8FE7-C32CE8AFC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872"/>
              <a:ext cx="192" cy="24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B9B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47" name="Rectangle 7" descr="Dark upward diagonal">
              <a:extLst>
                <a:ext uri="{FF2B5EF4-FFF2-40B4-BE49-F238E27FC236}">
                  <a16:creationId xmlns:a16="http://schemas.microsoft.com/office/drawing/2014/main" id="{41AE0EEC-DB35-CB41-A631-19796319B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488"/>
              <a:ext cx="48" cy="67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48" name="Rectangle 8">
              <a:extLst>
                <a:ext uri="{FF2B5EF4-FFF2-40B4-BE49-F238E27FC236}">
                  <a16:creationId xmlns:a16="http://schemas.microsoft.com/office/drawing/2014/main" id="{A743189A-210D-1246-970A-444AAC1B1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392"/>
              <a:ext cx="480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B9B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49" name="Rectangle 9">
              <a:extLst>
                <a:ext uri="{FF2B5EF4-FFF2-40B4-BE49-F238E27FC236}">
                  <a16:creationId xmlns:a16="http://schemas.microsoft.com/office/drawing/2014/main" id="{2AD9F197-26A5-CE44-AECF-4DB444A29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160"/>
              <a:ext cx="480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B9B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50" name="Rectangle 10" descr="Dark upward diagonal">
              <a:extLst>
                <a:ext uri="{FF2B5EF4-FFF2-40B4-BE49-F238E27FC236}">
                  <a16:creationId xmlns:a16="http://schemas.microsoft.com/office/drawing/2014/main" id="{111B2D6A-4933-2246-BE5C-CCA02AFA4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88"/>
              <a:ext cx="48" cy="67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51" name="Line 11">
              <a:extLst>
                <a:ext uri="{FF2B5EF4-FFF2-40B4-BE49-F238E27FC236}">
                  <a16:creationId xmlns:a16="http://schemas.microsoft.com/office/drawing/2014/main" id="{75C43657-192E-FE4A-856D-07BF3DD7E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112"/>
              <a:ext cx="0" cy="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252" name="Line 12">
              <a:extLst>
                <a:ext uri="{FF2B5EF4-FFF2-40B4-BE49-F238E27FC236}">
                  <a16:creationId xmlns:a16="http://schemas.microsoft.com/office/drawing/2014/main" id="{A2F464A7-7202-0E45-86B5-4CEFA3FD32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488"/>
              <a:ext cx="0" cy="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253" name="Line 13">
              <a:extLst>
                <a:ext uri="{FF2B5EF4-FFF2-40B4-BE49-F238E27FC236}">
                  <a16:creationId xmlns:a16="http://schemas.microsoft.com/office/drawing/2014/main" id="{FA4BB0AE-A602-EA4E-B99D-88B3E3A0C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680"/>
              <a:ext cx="0" cy="288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254" name="Group 14">
            <a:extLst>
              <a:ext uri="{FF2B5EF4-FFF2-40B4-BE49-F238E27FC236}">
                <a16:creationId xmlns:a16="http://schemas.microsoft.com/office/drawing/2014/main" id="{81089C21-FA0D-4341-8174-16CBB995463F}"/>
              </a:ext>
            </a:extLst>
          </p:cNvPr>
          <p:cNvGrpSpPr>
            <a:grpSpLocks/>
          </p:cNvGrpSpPr>
          <p:nvPr/>
        </p:nvGrpSpPr>
        <p:grpSpPr bwMode="auto">
          <a:xfrm>
            <a:off x="144463" y="2868613"/>
            <a:ext cx="2036762" cy="1822450"/>
            <a:chOff x="4387" y="583"/>
            <a:chExt cx="1283" cy="1148"/>
          </a:xfrm>
        </p:grpSpPr>
        <p:grpSp>
          <p:nvGrpSpPr>
            <p:cNvPr id="10255" name="Group 15">
              <a:extLst>
                <a:ext uri="{FF2B5EF4-FFF2-40B4-BE49-F238E27FC236}">
                  <a16:creationId xmlns:a16="http://schemas.microsoft.com/office/drawing/2014/main" id="{A15A6393-A33F-9042-A11A-1E08CC607D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" y="624"/>
              <a:ext cx="1283" cy="1107"/>
              <a:chOff x="4285" y="624"/>
              <a:chExt cx="1391" cy="1192"/>
            </a:xfrm>
          </p:grpSpPr>
          <p:grpSp>
            <p:nvGrpSpPr>
              <p:cNvPr id="10256" name="Group 16">
                <a:extLst>
                  <a:ext uri="{FF2B5EF4-FFF2-40B4-BE49-F238E27FC236}">
                    <a16:creationId xmlns:a16="http://schemas.microsoft.com/office/drawing/2014/main" id="{C228FC7F-2134-A043-BDF0-520BB1DE07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4" y="624"/>
                <a:ext cx="1056" cy="1008"/>
                <a:chOff x="4464" y="624"/>
                <a:chExt cx="1056" cy="1008"/>
              </a:xfrm>
            </p:grpSpPr>
            <p:sp>
              <p:nvSpPr>
                <p:cNvPr id="10257" name="Line 17">
                  <a:extLst>
                    <a:ext uri="{FF2B5EF4-FFF2-40B4-BE49-F238E27FC236}">
                      <a16:creationId xmlns:a16="http://schemas.microsoft.com/office/drawing/2014/main" id="{AC011D84-F801-AD4C-B9F6-5BC4CCD87B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4" y="624"/>
                  <a:ext cx="0" cy="100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58" name="Line 18">
                  <a:extLst>
                    <a:ext uri="{FF2B5EF4-FFF2-40B4-BE49-F238E27FC236}">
                      <a16:creationId xmlns:a16="http://schemas.microsoft.com/office/drawing/2014/main" id="{22A80359-71DE-9A48-8C61-59959EAAEE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4" y="1632"/>
                  <a:ext cx="105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259" name="Group 19">
                <a:extLst>
                  <a:ext uri="{FF2B5EF4-FFF2-40B4-BE49-F238E27FC236}">
                    <a16:creationId xmlns:a16="http://schemas.microsoft.com/office/drawing/2014/main" id="{4BB0B406-2E64-9E40-BE35-C921C1E03B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4" y="1152"/>
                <a:ext cx="912" cy="480"/>
                <a:chOff x="4464" y="1152"/>
                <a:chExt cx="912" cy="480"/>
              </a:xfrm>
            </p:grpSpPr>
            <p:grpSp>
              <p:nvGrpSpPr>
                <p:cNvPr id="10260" name="Group 20">
                  <a:extLst>
                    <a:ext uri="{FF2B5EF4-FFF2-40B4-BE49-F238E27FC236}">
                      <a16:creationId xmlns:a16="http://schemas.microsoft.com/office/drawing/2014/main" id="{C0C360AE-9130-9D46-AE4B-635E489BF5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64" y="1152"/>
                  <a:ext cx="912" cy="480"/>
                  <a:chOff x="4464" y="1152"/>
                  <a:chExt cx="912" cy="480"/>
                </a:xfrm>
              </p:grpSpPr>
              <p:sp>
                <p:nvSpPr>
                  <p:cNvPr id="10261" name="Line 21">
                    <a:extLst>
                      <a:ext uri="{FF2B5EF4-FFF2-40B4-BE49-F238E27FC236}">
                        <a16:creationId xmlns:a16="http://schemas.microsoft.com/office/drawing/2014/main" id="{03E6A4BA-2C62-5D46-99F1-858896F870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64" y="1152"/>
                    <a:ext cx="96" cy="48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262" name="Line 22">
                    <a:extLst>
                      <a:ext uri="{FF2B5EF4-FFF2-40B4-BE49-F238E27FC236}">
                        <a16:creationId xmlns:a16="http://schemas.microsoft.com/office/drawing/2014/main" id="{995060B7-0EE9-C741-8701-DA6CB746036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560" y="1152"/>
                    <a:ext cx="81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263" name="Line 23">
                  <a:extLst>
                    <a:ext uri="{FF2B5EF4-FFF2-40B4-BE49-F238E27FC236}">
                      <a16:creationId xmlns:a16="http://schemas.microsoft.com/office/drawing/2014/main" id="{A356777A-B606-B044-923F-1CD7619C2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8" y="12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64" name="Line 24">
                  <a:extLst>
                    <a:ext uri="{FF2B5EF4-FFF2-40B4-BE49-F238E27FC236}">
                      <a16:creationId xmlns:a16="http://schemas.microsoft.com/office/drawing/2014/main" id="{E05E2E76-D17D-004E-A57F-2338193CC9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9" y="1392"/>
                  <a:ext cx="3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265" name="Text Box 25">
                <a:extLst>
                  <a:ext uri="{FF2B5EF4-FFF2-40B4-BE49-F238E27FC236}">
                    <a16:creationId xmlns:a16="http://schemas.microsoft.com/office/drawing/2014/main" id="{C05BFC83-A035-1545-BA5D-2FEA137342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24" y="1341"/>
                <a:ext cx="1052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Young’s modulus, E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10266" name="Line 26">
                <a:extLst>
                  <a:ext uri="{FF2B5EF4-FFF2-40B4-BE49-F238E27FC236}">
                    <a16:creationId xmlns:a16="http://schemas.microsoft.com/office/drawing/2014/main" id="{3B321C13-6F54-C446-832A-FA27E167A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554" y="1365"/>
                <a:ext cx="132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67" name="Line 27">
                <a:extLst>
                  <a:ext uri="{FF2B5EF4-FFF2-40B4-BE49-F238E27FC236}">
                    <a16:creationId xmlns:a16="http://schemas.microsoft.com/office/drawing/2014/main" id="{A2FE7A6B-CE16-7142-98A5-DD7B48388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46" y="939"/>
                <a:ext cx="66" cy="1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0268" name="Group 28">
                <a:extLst>
                  <a:ext uri="{FF2B5EF4-FFF2-40B4-BE49-F238E27FC236}">
                    <a16:creationId xmlns:a16="http://schemas.microsoft.com/office/drawing/2014/main" id="{3F686DEB-AF63-BD4F-980F-417C84057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50" y="816"/>
                <a:ext cx="728" cy="211"/>
                <a:chOff x="4750" y="816"/>
                <a:chExt cx="728" cy="211"/>
              </a:xfrm>
            </p:grpSpPr>
            <p:sp>
              <p:nvSpPr>
                <p:cNvPr id="10269" name="Text Box 29">
                  <a:extLst>
                    <a:ext uri="{FF2B5EF4-FFF2-40B4-BE49-F238E27FC236}">
                      <a16:creationId xmlns:a16="http://schemas.microsoft.com/office/drawing/2014/main" id="{AB3FB85D-5A0D-2440-9E99-C9E4153FF1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50" y="816"/>
                  <a:ext cx="704" cy="2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spcBef>
                      <a:spcPct val="20000"/>
                    </a:spcBef>
                    <a:spcAft>
                      <a:spcPct val="20000"/>
                    </a:spcAft>
                    <a:buClr>
                      <a:srgbClr val="009B9B"/>
                    </a:buClr>
                    <a:buSzPct val="80000"/>
                    <a:buFont typeface="Wingdings" pitchFamily="2" charset="2"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Elastic limit, </a:t>
                  </a:r>
                  <a:endParaRPr lang="en-US" altLang="en-US" sz="1800" b="1">
                    <a:latin typeface="Arial" panose="020B0604020202020204" pitchFamily="34" charset="0"/>
                  </a:endParaRPr>
                </a:p>
              </p:txBody>
            </p:sp>
            <p:graphicFrame>
              <p:nvGraphicFramePr>
                <p:cNvPr id="10270" name="Object 30">
                  <a:extLst>
                    <a:ext uri="{FF2B5EF4-FFF2-40B4-BE49-F238E27FC236}">
                      <a16:creationId xmlns:a16="http://schemas.microsoft.com/office/drawing/2014/main" id="{B8CBA9E8-186D-1142-9F6C-2CBF8572494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351" y="852"/>
                <a:ext cx="127" cy="1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91" name="Equation" r:id="rId4" imgW="406400" imgH="431800" progId="Equation.3">
                        <p:embed/>
                      </p:oleObj>
                    </mc:Choice>
                    <mc:Fallback>
                      <p:oleObj name="Equation" r:id="rId4" imgW="406400" imgH="431800" progId="Equation.3">
                        <p:embed/>
                        <p:pic>
                          <p:nvPicPr>
                            <p:cNvPr id="10270" name="Object 30">
                              <a:extLst>
                                <a:ext uri="{FF2B5EF4-FFF2-40B4-BE49-F238E27FC236}">
                                  <a16:creationId xmlns:a16="http://schemas.microsoft.com/office/drawing/2014/main" id="{B8CBA9E8-186D-1142-9F6C-2CBF8572494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51" y="852"/>
                              <a:ext cx="127" cy="1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271" name="Group 31">
                <a:extLst>
                  <a:ext uri="{FF2B5EF4-FFF2-40B4-BE49-F238E27FC236}">
                    <a16:creationId xmlns:a16="http://schemas.microsoft.com/office/drawing/2014/main" id="{4E1DE880-BCB8-4B4B-AC6C-1E2DD5087D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0" y="1605"/>
                <a:ext cx="498" cy="211"/>
                <a:chOff x="4565" y="1662"/>
                <a:chExt cx="498" cy="211"/>
              </a:xfrm>
            </p:grpSpPr>
            <p:sp>
              <p:nvSpPr>
                <p:cNvPr id="10272" name="Text Box 32">
                  <a:extLst>
                    <a:ext uri="{FF2B5EF4-FFF2-40B4-BE49-F238E27FC236}">
                      <a16:creationId xmlns:a16="http://schemas.microsoft.com/office/drawing/2014/main" id="{1F000370-404A-0440-B328-6A99DE5215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5" y="1662"/>
                  <a:ext cx="455" cy="2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  <a:buClr>
                      <a:srgbClr val="009B9B"/>
                    </a:buClr>
                    <a:buSzPct val="80000"/>
                    <a:buFont typeface="Wingdings" pitchFamily="2" charset="2"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Strain  </a:t>
                  </a:r>
                  <a:endParaRPr lang="en-US" altLang="en-US" sz="1800" b="1">
                    <a:latin typeface="Arial" panose="020B0604020202020204" pitchFamily="34" charset="0"/>
                  </a:endParaRPr>
                </a:p>
              </p:txBody>
            </p:sp>
            <p:graphicFrame>
              <p:nvGraphicFramePr>
                <p:cNvPr id="10273" name="Object 33">
                  <a:extLst>
                    <a:ext uri="{FF2B5EF4-FFF2-40B4-BE49-F238E27FC236}">
                      <a16:creationId xmlns:a16="http://schemas.microsoft.com/office/drawing/2014/main" id="{28617D4A-83B9-C940-88A9-660554D5C97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93" y="1720"/>
                <a:ext cx="170" cy="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92" name="Equation" r:id="rId6" imgW="228600" imgH="279400" progId="Equation.3">
                        <p:embed/>
                      </p:oleObj>
                    </mc:Choice>
                    <mc:Fallback>
                      <p:oleObj name="Equation" r:id="rId6" imgW="228600" imgH="279400" progId="Equation.3">
                        <p:embed/>
                        <p:pic>
                          <p:nvPicPr>
                            <p:cNvPr id="10273" name="Object 33">
                              <a:extLst>
                                <a:ext uri="{FF2B5EF4-FFF2-40B4-BE49-F238E27FC236}">
                                  <a16:creationId xmlns:a16="http://schemas.microsoft.com/office/drawing/2014/main" id="{28617D4A-83B9-C940-88A9-660554D5C97A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3" y="1720"/>
                              <a:ext cx="170" cy="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274" name="Text Box 34">
                <a:extLst>
                  <a:ext uri="{FF2B5EF4-FFF2-40B4-BE49-F238E27FC236}">
                    <a16:creationId xmlns:a16="http://schemas.microsoft.com/office/drawing/2014/main" id="{3263526A-BC0D-1B4D-83A6-03605B3321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4093" y="933"/>
                <a:ext cx="595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Stress  </a:t>
                </a:r>
                <a:r>
                  <a:rPr lang="en-US" altLang="en-US" sz="1200">
                    <a:latin typeface="Arial" panose="020B0604020202020204" pitchFamily="34" charset="0"/>
                    <a:sym typeface="Symbol" pitchFamily="2" charset="2"/>
                  </a:rPr>
                  <a:t></a:t>
                </a:r>
                <a:r>
                  <a:rPr lang="en-US" altLang="en-US" sz="1200">
                    <a:latin typeface="Arial" panose="020B0604020202020204" pitchFamily="34" charset="0"/>
                  </a:rPr>
                  <a:t>  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75" name="Text Box 35">
              <a:extLst>
                <a:ext uri="{FF2B5EF4-FFF2-40B4-BE49-F238E27FC236}">
                  <a16:creationId xmlns:a16="http://schemas.microsoft.com/office/drawing/2014/main" id="{A12E7183-3736-D542-BD2D-208BEB16AA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" y="583"/>
              <a:ext cx="1012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400" b="1">
                  <a:latin typeface="Arial" panose="020B0604020202020204" pitchFamily="34" charset="0"/>
                </a:rPr>
                <a:t>Ductile materials</a:t>
              </a:r>
              <a:endParaRPr lang="en-US" altLang="en-US" sz="1800" b="1">
                <a:latin typeface="Arial" panose="020B0604020202020204" pitchFamily="34" charset="0"/>
              </a:endParaRPr>
            </a:p>
          </p:txBody>
        </p:sp>
      </p:grpSp>
      <p:grpSp>
        <p:nvGrpSpPr>
          <p:cNvPr id="10276" name="Group 36">
            <a:extLst>
              <a:ext uri="{FF2B5EF4-FFF2-40B4-BE49-F238E27FC236}">
                <a16:creationId xmlns:a16="http://schemas.microsoft.com/office/drawing/2014/main" id="{A4553F2B-D284-4545-B808-C5C65230DC2C}"/>
              </a:ext>
            </a:extLst>
          </p:cNvPr>
          <p:cNvGrpSpPr>
            <a:grpSpLocks/>
          </p:cNvGrpSpPr>
          <p:nvPr/>
        </p:nvGrpSpPr>
        <p:grpSpPr bwMode="auto">
          <a:xfrm>
            <a:off x="139700" y="4765675"/>
            <a:ext cx="1952625" cy="1878013"/>
            <a:chOff x="4402" y="1796"/>
            <a:chExt cx="1200" cy="1183"/>
          </a:xfrm>
        </p:grpSpPr>
        <p:sp>
          <p:nvSpPr>
            <p:cNvPr id="10277" name="Rectangle 37">
              <a:extLst>
                <a:ext uri="{FF2B5EF4-FFF2-40B4-BE49-F238E27FC236}">
                  <a16:creationId xmlns:a16="http://schemas.microsoft.com/office/drawing/2014/main" id="{8D5BAD6B-9C13-A147-A5F0-CB965391C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796"/>
              <a:ext cx="940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400" b="1">
                  <a:latin typeface="Arial" panose="020B0604020202020204" pitchFamily="34" charset="0"/>
                </a:rPr>
                <a:t>Brittle materials</a:t>
              </a:r>
            </a:p>
          </p:txBody>
        </p:sp>
        <p:grpSp>
          <p:nvGrpSpPr>
            <p:cNvPr id="10278" name="Group 38">
              <a:extLst>
                <a:ext uri="{FF2B5EF4-FFF2-40B4-BE49-F238E27FC236}">
                  <a16:creationId xmlns:a16="http://schemas.microsoft.com/office/drawing/2014/main" id="{AF509B1C-4748-DD42-AA50-074328825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2" y="1872"/>
              <a:ext cx="1200" cy="1107"/>
              <a:chOff x="4402" y="1872"/>
              <a:chExt cx="1200" cy="1107"/>
            </a:xfrm>
          </p:grpSpPr>
          <p:grpSp>
            <p:nvGrpSpPr>
              <p:cNvPr id="10279" name="Group 39">
                <a:extLst>
                  <a:ext uri="{FF2B5EF4-FFF2-40B4-BE49-F238E27FC236}">
                    <a16:creationId xmlns:a16="http://schemas.microsoft.com/office/drawing/2014/main" id="{F8CA2E04-5E02-F644-8309-FABF3BD3AC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7" y="1872"/>
                <a:ext cx="974" cy="936"/>
                <a:chOff x="4464" y="624"/>
                <a:chExt cx="1056" cy="1008"/>
              </a:xfrm>
            </p:grpSpPr>
            <p:sp>
              <p:nvSpPr>
                <p:cNvPr id="10280" name="Line 40">
                  <a:extLst>
                    <a:ext uri="{FF2B5EF4-FFF2-40B4-BE49-F238E27FC236}">
                      <a16:creationId xmlns:a16="http://schemas.microsoft.com/office/drawing/2014/main" id="{D47A0EFC-E21D-B240-8FE3-0BCF14CBA0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4" y="624"/>
                  <a:ext cx="0" cy="100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81" name="Line 41">
                  <a:extLst>
                    <a:ext uri="{FF2B5EF4-FFF2-40B4-BE49-F238E27FC236}">
                      <a16:creationId xmlns:a16="http://schemas.microsoft.com/office/drawing/2014/main" id="{5BEDB958-6FE5-FB4B-905D-F173F30AAA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4" y="1632"/>
                  <a:ext cx="105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282" name="Group 42">
                <a:extLst>
                  <a:ext uri="{FF2B5EF4-FFF2-40B4-BE49-F238E27FC236}">
                    <a16:creationId xmlns:a16="http://schemas.microsoft.com/office/drawing/2014/main" id="{A67EA532-017B-794B-BB50-D51703BAA5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7" y="2122"/>
                <a:ext cx="134" cy="686"/>
                <a:chOff x="4549" y="2038"/>
                <a:chExt cx="134" cy="686"/>
              </a:xfrm>
            </p:grpSpPr>
            <p:sp>
              <p:nvSpPr>
                <p:cNvPr id="10283" name="Line 43">
                  <a:extLst>
                    <a:ext uri="{FF2B5EF4-FFF2-40B4-BE49-F238E27FC236}">
                      <a16:creationId xmlns:a16="http://schemas.microsoft.com/office/drawing/2014/main" id="{84E5F7B0-953A-1B49-8AA7-A2D663F650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49" y="2038"/>
                  <a:ext cx="134" cy="6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84" name="Line 44">
                  <a:extLst>
                    <a:ext uri="{FF2B5EF4-FFF2-40B4-BE49-F238E27FC236}">
                      <a16:creationId xmlns:a16="http://schemas.microsoft.com/office/drawing/2014/main" id="{630FEC38-D352-B446-9F10-B26DEF09C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26" y="2367"/>
                  <a:ext cx="0" cy="13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85" name="Line 45">
                  <a:extLst>
                    <a:ext uri="{FF2B5EF4-FFF2-40B4-BE49-F238E27FC236}">
                      <a16:creationId xmlns:a16="http://schemas.microsoft.com/office/drawing/2014/main" id="{3B337438-C5F8-8C4E-844F-97B92903D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90" y="2501"/>
                  <a:ext cx="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286" name="Text Box 46">
                <a:extLst>
                  <a:ext uri="{FF2B5EF4-FFF2-40B4-BE49-F238E27FC236}">
                    <a16:creationId xmlns:a16="http://schemas.microsoft.com/office/drawing/2014/main" id="{FFAB6479-3FD8-EF4C-B0A1-4B6FE72C27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1" y="2502"/>
                <a:ext cx="58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Young’s </a:t>
                </a:r>
              </a:p>
              <a:p>
                <a:pPr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modulus, E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10287" name="Line 47">
                <a:extLst>
                  <a:ext uri="{FF2B5EF4-FFF2-40B4-BE49-F238E27FC236}">
                    <a16:creationId xmlns:a16="http://schemas.microsoft.com/office/drawing/2014/main" id="{9642C576-F98D-1C4D-904B-92A3F78F29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902" y="2626"/>
                <a:ext cx="122" cy="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88" name="Line 48">
                <a:extLst>
                  <a:ext uri="{FF2B5EF4-FFF2-40B4-BE49-F238E27FC236}">
                    <a16:creationId xmlns:a16="http://schemas.microsoft.com/office/drawing/2014/main" id="{3DA5F1AA-F5A6-8A47-8DF3-FBA4CB090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55" y="2113"/>
                <a:ext cx="139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0289" name="Group 49">
                <a:extLst>
                  <a:ext uri="{FF2B5EF4-FFF2-40B4-BE49-F238E27FC236}">
                    <a16:creationId xmlns:a16="http://schemas.microsoft.com/office/drawing/2014/main" id="{EA28FCD1-6999-7340-B7DC-D7D4865313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2" y="1981"/>
                <a:ext cx="847" cy="288"/>
                <a:chOff x="4806" y="1912"/>
                <a:chExt cx="847" cy="288"/>
              </a:xfrm>
            </p:grpSpPr>
            <p:sp>
              <p:nvSpPr>
                <p:cNvPr id="10290" name="Text Box 50">
                  <a:extLst>
                    <a:ext uri="{FF2B5EF4-FFF2-40B4-BE49-F238E27FC236}">
                      <a16:creationId xmlns:a16="http://schemas.microsoft.com/office/drawing/2014/main" id="{669AA006-B249-A24B-9686-A50D2F9FE0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06" y="1912"/>
                  <a:ext cx="84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buClr>
                      <a:srgbClr val="009B9B"/>
                    </a:buClr>
                    <a:buSzPct val="80000"/>
                    <a:buFont typeface="Wingdings" pitchFamily="2" charset="2"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Tensile (fracture) </a:t>
                  </a:r>
                </a:p>
                <a:p>
                  <a:pPr algn="ctr">
                    <a:buClr>
                      <a:srgbClr val="009B9B"/>
                    </a:buClr>
                    <a:buSzPct val="80000"/>
                    <a:buFont typeface="Wingdings" pitchFamily="2" charset="2"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strength, </a:t>
                  </a:r>
                  <a:endParaRPr lang="en-US" altLang="en-US" sz="1800" b="1">
                    <a:latin typeface="Arial" panose="020B0604020202020204" pitchFamily="34" charset="0"/>
                  </a:endParaRPr>
                </a:p>
              </p:txBody>
            </p:sp>
            <p:graphicFrame>
              <p:nvGraphicFramePr>
                <p:cNvPr id="10291" name="Object 51">
                  <a:extLst>
                    <a:ext uri="{FF2B5EF4-FFF2-40B4-BE49-F238E27FC236}">
                      <a16:creationId xmlns:a16="http://schemas.microsoft.com/office/drawing/2014/main" id="{27BF72C7-3F25-6647-A77E-08540452A3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401" y="2069"/>
                <a:ext cx="134" cy="1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93" name="Equation" r:id="rId8" imgW="457200" imgH="381000" progId="Equation.3">
                        <p:embed/>
                      </p:oleObj>
                    </mc:Choice>
                    <mc:Fallback>
                      <p:oleObj name="Equation" r:id="rId8" imgW="457200" imgH="381000" progId="Equation.3">
                        <p:embed/>
                        <p:pic>
                          <p:nvPicPr>
                            <p:cNvPr id="10291" name="Object 51">
                              <a:extLst>
                                <a:ext uri="{FF2B5EF4-FFF2-40B4-BE49-F238E27FC236}">
                                  <a16:creationId xmlns:a16="http://schemas.microsoft.com/office/drawing/2014/main" id="{27BF72C7-3F25-6647-A77E-08540452A35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01" y="2069"/>
                              <a:ext cx="134" cy="1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292" name="Group 52">
                <a:extLst>
                  <a:ext uri="{FF2B5EF4-FFF2-40B4-BE49-F238E27FC236}">
                    <a16:creationId xmlns:a16="http://schemas.microsoft.com/office/drawing/2014/main" id="{0C60F7B7-8DA6-CB46-85B6-F3B5BCAE00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5" y="2783"/>
                <a:ext cx="460" cy="196"/>
                <a:chOff x="4565" y="1662"/>
                <a:chExt cx="498" cy="211"/>
              </a:xfrm>
            </p:grpSpPr>
            <p:sp>
              <p:nvSpPr>
                <p:cNvPr id="10293" name="Text Box 53">
                  <a:extLst>
                    <a:ext uri="{FF2B5EF4-FFF2-40B4-BE49-F238E27FC236}">
                      <a16:creationId xmlns:a16="http://schemas.microsoft.com/office/drawing/2014/main" id="{CC2DDE56-0605-8C4D-8602-9050B2F1F9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5" y="1662"/>
                  <a:ext cx="443" cy="2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20000"/>
                    </a:spcBef>
                    <a:spcAft>
                      <a:spcPct val="20000"/>
                    </a:spcAft>
                    <a:buClr>
                      <a:srgbClr val="009B9B"/>
                    </a:buClr>
                    <a:buSzPct val="80000"/>
                    <a:buFont typeface="Wingdings" pitchFamily="2" charset="2"/>
                    <a:buNone/>
                  </a:pPr>
                  <a:r>
                    <a:rPr lang="en-US" altLang="en-US" sz="1200">
                      <a:latin typeface="Arial" panose="020B0604020202020204" pitchFamily="34" charset="0"/>
                    </a:rPr>
                    <a:t>Strain  </a:t>
                  </a:r>
                  <a:endParaRPr lang="en-US" altLang="en-US" sz="1800" b="1">
                    <a:latin typeface="Arial" panose="020B0604020202020204" pitchFamily="34" charset="0"/>
                  </a:endParaRPr>
                </a:p>
              </p:txBody>
            </p:sp>
            <p:graphicFrame>
              <p:nvGraphicFramePr>
                <p:cNvPr id="10294" name="Object 54">
                  <a:extLst>
                    <a:ext uri="{FF2B5EF4-FFF2-40B4-BE49-F238E27FC236}">
                      <a16:creationId xmlns:a16="http://schemas.microsoft.com/office/drawing/2014/main" id="{9DDEFFFC-FEDD-8748-9D60-B973B5DEFC4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893" y="1720"/>
                <a:ext cx="170" cy="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94" name="Equation" r:id="rId10" imgW="228600" imgH="279400" progId="Equation.3">
                        <p:embed/>
                      </p:oleObj>
                    </mc:Choice>
                    <mc:Fallback>
                      <p:oleObj name="Equation" r:id="rId10" imgW="228600" imgH="279400" progId="Equation.3">
                        <p:embed/>
                        <p:pic>
                          <p:nvPicPr>
                            <p:cNvPr id="10294" name="Object 54">
                              <a:extLst>
                                <a:ext uri="{FF2B5EF4-FFF2-40B4-BE49-F238E27FC236}">
                                  <a16:creationId xmlns:a16="http://schemas.microsoft.com/office/drawing/2014/main" id="{9DDEFFFC-FEDD-8748-9D60-B973B5DEFC4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893" y="1720"/>
                              <a:ext cx="170" cy="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0295" name="Text Box 55">
                <a:extLst>
                  <a:ext uri="{FF2B5EF4-FFF2-40B4-BE49-F238E27FC236}">
                    <a16:creationId xmlns:a16="http://schemas.microsoft.com/office/drawing/2014/main" id="{0ECE94DB-6EA3-1D4C-8CBE-F943D1910A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-5400000">
                <a:off x="4222" y="2160"/>
                <a:ext cx="552" cy="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200">
                    <a:latin typeface="Arial" panose="020B0604020202020204" pitchFamily="34" charset="0"/>
                  </a:rPr>
                  <a:t>Stress  </a:t>
                </a:r>
                <a:r>
                  <a:rPr lang="en-US" altLang="en-US" sz="1200">
                    <a:latin typeface="Arial" panose="020B0604020202020204" pitchFamily="34" charset="0"/>
                    <a:sym typeface="Symbol" pitchFamily="2" charset="2"/>
                  </a:rPr>
                  <a:t></a:t>
                </a:r>
                <a:r>
                  <a:rPr lang="en-US" altLang="en-US" sz="1200">
                    <a:latin typeface="Arial" panose="020B0604020202020204" pitchFamily="34" charset="0"/>
                  </a:rPr>
                  <a:t>  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  <p:grpSp>
            <p:nvGrpSpPr>
              <p:cNvPr id="10296" name="Group 56">
                <a:extLst>
                  <a:ext uri="{FF2B5EF4-FFF2-40B4-BE49-F238E27FC236}">
                    <a16:creationId xmlns:a16="http://schemas.microsoft.com/office/drawing/2014/main" id="{76D9E328-B12C-A64E-AC21-BC016B3C5E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9" y="2353"/>
                <a:ext cx="554" cy="441"/>
                <a:chOff x="4551" y="2248"/>
                <a:chExt cx="584" cy="462"/>
              </a:xfrm>
            </p:grpSpPr>
            <p:sp>
              <p:nvSpPr>
                <p:cNvPr id="10297" name="Line 57">
                  <a:extLst>
                    <a:ext uri="{FF2B5EF4-FFF2-40B4-BE49-F238E27FC236}">
                      <a16:creationId xmlns:a16="http://schemas.microsoft.com/office/drawing/2014/main" id="{CAFF5B44-C141-8A4A-935C-374558951F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51" y="2248"/>
                  <a:ext cx="584" cy="46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98" name="Line 58">
                  <a:extLst>
                    <a:ext uri="{FF2B5EF4-FFF2-40B4-BE49-F238E27FC236}">
                      <a16:creationId xmlns:a16="http://schemas.microsoft.com/office/drawing/2014/main" id="{677FADF6-8DB8-9841-B82B-63E8C92877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728" y="2574"/>
                  <a:ext cx="111" cy="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299" name="Line 59">
                  <a:extLst>
                    <a:ext uri="{FF2B5EF4-FFF2-40B4-BE49-F238E27FC236}">
                      <a16:creationId xmlns:a16="http://schemas.microsoft.com/office/drawing/2014/main" id="{9EE19C53-3BBA-C246-A19F-BC45A9B101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36" y="2487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300" name="Line 60">
                <a:extLst>
                  <a:ext uri="{FF2B5EF4-FFF2-40B4-BE49-F238E27FC236}">
                    <a16:creationId xmlns:a16="http://schemas.microsoft.com/office/drawing/2014/main" id="{456A0041-948B-8C42-990E-6DC2237EC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9" y="2240"/>
                <a:ext cx="12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01" name="Text Box 61">
                <a:extLst>
                  <a:ext uri="{FF2B5EF4-FFF2-40B4-BE49-F238E27FC236}">
                    <a16:creationId xmlns:a16="http://schemas.microsoft.com/office/drawing/2014/main" id="{0B9425F9-18F1-504C-A2BC-66936703C7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6" y="1974"/>
                <a:ext cx="18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800" b="1">
                    <a:latin typeface="Arial" panose="020B0604020202020204" pitchFamily="34" charset="0"/>
                    <a:sym typeface="Symbol" pitchFamily="2" charset="2"/>
                  </a:rPr>
                  <a:t>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10302" name="Text Box 62">
                <a:extLst>
                  <a:ext uri="{FF2B5EF4-FFF2-40B4-BE49-F238E27FC236}">
                    <a16:creationId xmlns:a16="http://schemas.microsoft.com/office/drawing/2014/main" id="{115AE2BD-166A-0349-8D40-A4B0D784E3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0" y="2223"/>
                <a:ext cx="183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800" b="1">
                    <a:latin typeface="Arial" panose="020B0604020202020204" pitchFamily="34" charset="0"/>
                    <a:sym typeface="Symbol" pitchFamily="2" charset="2"/>
                  </a:rPr>
                  <a:t></a:t>
                </a:r>
              </a:p>
            </p:txBody>
          </p:sp>
        </p:grpSp>
      </p:grpSp>
      <p:sp>
        <p:nvSpPr>
          <p:cNvPr id="10303" name="Text Box 63">
            <a:extLst>
              <a:ext uri="{FF2B5EF4-FFF2-40B4-BE49-F238E27FC236}">
                <a16:creationId xmlns:a16="http://schemas.microsoft.com/office/drawing/2014/main" id="{5993AAA9-BA40-774C-BDF2-EAF1C458D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0" y="3560763"/>
            <a:ext cx="18415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endParaRPr lang="en-US" altLang="en-US" sz="1800" b="1">
              <a:latin typeface="Arial" panose="020B0604020202020204" pitchFamily="34" charset="0"/>
            </a:endParaRPr>
          </a:p>
        </p:txBody>
      </p:sp>
      <p:sp>
        <p:nvSpPr>
          <p:cNvPr id="10304" name="Text Box 64">
            <a:extLst>
              <a:ext uri="{FF2B5EF4-FFF2-40B4-BE49-F238E27FC236}">
                <a16:creationId xmlns:a16="http://schemas.microsoft.com/office/drawing/2014/main" id="{D875212E-83BE-4248-9342-22D51B4D6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914400"/>
            <a:ext cx="2036763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Thermal expansion</a:t>
            </a:r>
          </a:p>
        </p:txBody>
      </p:sp>
      <p:grpSp>
        <p:nvGrpSpPr>
          <p:cNvPr id="10305" name="Group 65">
            <a:extLst>
              <a:ext uri="{FF2B5EF4-FFF2-40B4-BE49-F238E27FC236}">
                <a16:creationId xmlns:a16="http://schemas.microsoft.com/office/drawing/2014/main" id="{09BBC967-0ED9-EE42-8C00-270378C0DC0A}"/>
              </a:ext>
            </a:extLst>
          </p:cNvPr>
          <p:cNvGrpSpPr>
            <a:grpSpLocks/>
          </p:cNvGrpSpPr>
          <p:nvPr/>
        </p:nvGrpSpPr>
        <p:grpSpPr bwMode="auto">
          <a:xfrm>
            <a:off x="6981825" y="1266825"/>
            <a:ext cx="1390650" cy="819150"/>
            <a:chOff x="4224" y="1002"/>
            <a:chExt cx="876" cy="516"/>
          </a:xfrm>
        </p:grpSpPr>
        <p:grpSp>
          <p:nvGrpSpPr>
            <p:cNvPr id="10306" name="Group 66">
              <a:extLst>
                <a:ext uri="{FF2B5EF4-FFF2-40B4-BE49-F238E27FC236}">
                  <a16:creationId xmlns:a16="http://schemas.microsoft.com/office/drawing/2014/main" id="{727D0962-E39A-F94F-AB08-4DE2DF79A0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0" y="1002"/>
              <a:ext cx="858" cy="240"/>
              <a:chOff x="4146" y="1032"/>
              <a:chExt cx="858" cy="240"/>
            </a:xfrm>
          </p:grpSpPr>
          <p:sp>
            <p:nvSpPr>
              <p:cNvPr id="10307" name="Rectangle 67">
                <a:extLst>
                  <a:ext uri="{FF2B5EF4-FFF2-40B4-BE49-F238E27FC236}">
                    <a16:creationId xmlns:a16="http://schemas.microsoft.com/office/drawing/2014/main" id="{54C1B2B2-7171-7A45-88E7-E1FD57AB5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6" y="1032"/>
                <a:ext cx="858" cy="24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08" name="Rectangle 68">
                <a:extLst>
                  <a:ext uri="{FF2B5EF4-FFF2-40B4-BE49-F238E27FC236}">
                    <a16:creationId xmlns:a16="http://schemas.microsoft.com/office/drawing/2014/main" id="{9920585E-3338-0D42-BC85-377201D17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8" y="1068"/>
                <a:ext cx="774" cy="16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309" name="Line 69">
              <a:extLst>
                <a:ext uri="{FF2B5EF4-FFF2-40B4-BE49-F238E27FC236}">
                  <a16:creationId xmlns:a16="http://schemas.microsoft.com/office/drawing/2014/main" id="{42BAA861-5F63-AA4C-876D-87B22165E0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0" y="1326"/>
              <a:ext cx="7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310" name="Line 70">
              <a:extLst>
                <a:ext uri="{FF2B5EF4-FFF2-40B4-BE49-F238E27FC236}">
                  <a16:creationId xmlns:a16="http://schemas.microsoft.com/office/drawing/2014/main" id="{2F6C6498-E61B-4F41-80C0-75BA35751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416"/>
              <a:ext cx="8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10311" name="Object 71">
              <a:extLst>
                <a:ext uri="{FF2B5EF4-FFF2-40B4-BE49-F238E27FC236}">
                  <a16:creationId xmlns:a16="http://schemas.microsoft.com/office/drawing/2014/main" id="{C1D9E27E-D5F4-AF4B-93F1-369E6A908F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94" y="1248"/>
            <a:ext cx="147" cy="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5" name="Equation" r:id="rId11" imgW="355600" imgH="381000" progId="Equation.3">
                    <p:embed/>
                  </p:oleObj>
                </mc:Choice>
                <mc:Fallback>
                  <p:oleObj name="Equation" r:id="rId11" imgW="355600" imgH="381000" progId="Equation.3">
                    <p:embed/>
                    <p:pic>
                      <p:nvPicPr>
                        <p:cNvPr id="10311" name="Object 71">
                          <a:extLst>
                            <a:ext uri="{FF2B5EF4-FFF2-40B4-BE49-F238E27FC236}">
                              <a16:creationId xmlns:a16="http://schemas.microsoft.com/office/drawing/2014/main" id="{C1D9E27E-D5F4-AF4B-93F1-369E6A908F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4" y="1248"/>
                          <a:ext cx="147" cy="15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12" name="Object 72">
              <a:extLst>
                <a:ext uri="{FF2B5EF4-FFF2-40B4-BE49-F238E27FC236}">
                  <a16:creationId xmlns:a16="http://schemas.microsoft.com/office/drawing/2014/main" id="{5B4C7D29-8E09-264E-89C4-A590311053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2" y="1377"/>
            <a:ext cx="93" cy="1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6" name="Equation" r:id="rId13" imgW="203200" imgH="304800" progId="Equation.3">
                    <p:embed/>
                  </p:oleObj>
                </mc:Choice>
                <mc:Fallback>
                  <p:oleObj name="Equation" r:id="rId13" imgW="203200" imgH="304800" progId="Equation.3">
                    <p:embed/>
                    <p:pic>
                      <p:nvPicPr>
                        <p:cNvPr id="10312" name="Object 72">
                          <a:extLst>
                            <a:ext uri="{FF2B5EF4-FFF2-40B4-BE49-F238E27FC236}">
                              <a16:creationId xmlns:a16="http://schemas.microsoft.com/office/drawing/2014/main" id="{5B4C7D29-8E09-264E-89C4-A590311053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2" y="1377"/>
                          <a:ext cx="93" cy="14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313" name="Group 73">
            <a:extLst>
              <a:ext uri="{FF2B5EF4-FFF2-40B4-BE49-F238E27FC236}">
                <a16:creationId xmlns:a16="http://schemas.microsoft.com/office/drawing/2014/main" id="{EE3A2E5D-E596-0845-8221-C3822AD226B0}"/>
              </a:ext>
            </a:extLst>
          </p:cNvPr>
          <p:cNvGrpSpPr>
            <a:grpSpLocks/>
          </p:cNvGrpSpPr>
          <p:nvPr/>
        </p:nvGrpSpPr>
        <p:grpSpPr bwMode="auto">
          <a:xfrm>
            <a:off x="6751638" y="1666875"/>
            <a:ext cx="2090737" cy="1665288"/>
            <a:chOff x="4133" y="1344"/>
            <a:chExt cx="1317" cy="1049"/>
          </a:xfrm>
        </p:grpSpPr>
        <p:grpSp>
          <p:nvGrpSpPr>
            <p:cNvPr id="10314" name="Group 74">
              <a:extLst>
                <a:ext uri="{FF2B5EF4-FFF2-40B4-BE49-F238E27FC236}">
                  <a16:creationId xmlns:a16="http://schemas.microsoft.com/office/drawing/2014/main" id="{F312D95F-C254-8E41-B726-473BF70E7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4" y="1443"/>
              <a:ext cx="926" cy="768"/>
              <a:chOff x="4464" y="624"/>
              <a:chExt cx="1056" cy="1008"/>
            </a:xfrm>
          </p:grpSpPr>
          <p:sp>
            <p:nvSpPr>
              <p:cNvPr id="10315" name="Line 75">
                <a:extLst>
                  <a:ext uri="{FF2B5EF4-FFF2-40B4-BE49-F238E27FC236}">
                    <a16:creationId xmlns:a16="http://schemas.microsoft.com/office/drawing/2014/main" id="{211B329B-79A1-AA4F-A187-C3897C6CF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624"/>
                <a:ext cx="0" cy="10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16" name="Line 76">
                <a:extLst>
                  <a:ext uri="{FF2B5EF4-FFF2-40B4-BE49-F238E27FC236}">
                    <a16:creationId xmlns:a16="http://schemas.microsoft.com/office/drawing/2014/main" id="{84966484-9290-D547-B872-579140478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1632"/>
                <a:ext cx="105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317" name="Group 77">
              <a:extLst>
                <a:ext uri="{FF2B5EF4-FFF2-40B4-BE49-F238E27FC236}">
                  <a16:creationId xmlns:a16="http://schemas.microsoft.com/office/drawing/2014/main" id="{96551849-C1DA-7148-A9E5-13FDB016D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3" y="1630"/>
              <a:ext cx="422" cy="530"/>
              <a:chOff x="4507" y="1444"/>
              <a:chExt cx="422" cy="530"/>
            </a:xfrm>
          </p:grpSpPr>
          <p:sp>
            <p:nvSpPr>
              <p:cNvPr id="10318" name="Line 78">
                <a:extLst>
                  <a:ext uri="{FF2B5EF4-FFF2-40B4-BE49-F238E27FC236}">
                    <a16:creationId xmlns:a16="http://schemas.microsoft.com/office/drawing/2014/main" id="{F203022F-0E02-1E44-AF13-3A2A042342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8" y="1816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19" name="Line 79">
                <a:extLst>
                  <a:ext uri="{FF2B5EF4-FFF2-40B4-BE49-F238E27FC236}">
                    <a16:creationId xmlns:a16="http://schemas.microsoft.com/office/drawing/2014/main" id="{A5DD7CBC-C7B2-6641-96EA-872801110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07" y="1444"/>
                <a:ext cx="422" cy="5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20" name="Line 80">
                <a:extLst>
                  <a:ext uri="{FF2B5EF4-FFF2-40B4-BE49-F238E27FC236}">
                    <a16:creationId xmlns:a16="http://schemas.microsoft.com/office/drawing/2014/main" id="{3AD87476-3650-E546-B002-85C9637F4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9" y="1612"/>
                <a:ext cx="0" cy="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321" name="Text Box 81">
              <a:extLst>
                <a:ext uri="{FF2B5EF4-FFF2-40B4-BE49-F238E27FC236}">
                  <a16:creationId xmlns:a16="http://schemas.microsoft.com/office/drawing/2014/main" id="{91A51213-866C-F044-9DB0-FC5BBE40C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7" y="1875"/>
              <a:ext cx="6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Expansion </a:t>
              </a:r>
            </a:p>
            <a:p>
              <a:pPr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coefficient, </a:t>
              </a:r>
              <a:r>
                <a:rPr lang="en-US" altLang="en-US" sz="1200">
                  <a:latin typeface="Arial" panose="020B0604020202020204" pitchFamily="34" charset="0"/>
                  <a:sym typeface="Symbol" pitchFamily="2" charset="2"/>
                </a:rPr>
                <a:t></a:t>
              </a:r>
              <a:endParaRPr lang="en-US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10322" name="Line 82">
              <a:extLst>
                <a:ext uri="{FF2B5EF4-FFF2-40B4-BE49-F238E27FC236}">
                  <a16:creationId xmlns:a16="http://schemas.microsoft.com/office/drawing/2014/main" id="{8634988E-2FAB-3A43-8339-B66EF33DA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4" y="1966"/>
              <a:ext cx="122" cy="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23" name="Text Box 83">
              <a:extLst>
                <a:ext uri="{FF2B5EF4-FFF2-40B4-BE49-F238E27FC236}">
                  <a16:creationId xmlns:a16="http://schemas.microsoft.com/office/drawing/2014/main" id="{3731701B-EC4F-4D44-B2A4-ADD9DC1EC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7" y="2197"/>
              <a:ext cx="778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Temperature, T</a:t>
              </a:r>
              <a:endParaRPr lang="en-US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10324" name="Text Box 84">
              <a:extLst>
                <a:ext uri="{FF2B5EF4-FFF2-40B4-BE49-F238E27FC236}">
                  <a16:creationId xmlns:a16="http://schemas.microsoft.com/office/drawing/2014/main" id="{121C0619-E14A-A847-A6C4-766519986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792" y="1685"/>
              <a:ext cx="878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Thermal strain  </a:t>
              </a:r>
              <a:r>
                <a:rPr lang="en-US" altLang="en-US" sz="1200">
                  <a:latin typeface="Arial" panose="020B0604020202020204" pitchFamily="34" charset="0"/>
                  <a:sym typeface="Symbol" pitchFamily="2" charset="2"/>
                </a:rPr>
                <a:t></a:t>
              </a:r>
              <a:r>
                <a:rPr lang="en-US" altLang="en-US" sz="1200">
                  <a:latin typeface="Arial" panose="020B0604020202020204" pitchFamily="34" charset="0"/>
                </a:rPr>
                <a:t>  </a:t>
              </a:r>
              <a:endParaRPr lang="en-US" altLang="en-US" sz="1800" b="1">
                <a:latin typeface="Arial" panose="020B0604020202020204" pitchFamily="34" charset="0"/>
              </a:endParaRPr>
            </a:p>
          </p:txBody>
        </p:sp>
      </p:grpSp>
      <p:grpSp>
        <p:nvGrpSpPr>
          <p:cNvPr id="10325" name="Group 85">
            <a:extLst>
              <a:ext uri="{FF2B5EF4-FFF2-40B4-BE49-F238E27FC236}">
                <a16:creationId xmlns:a16="http://schemas.microsoft.com/office/drawing/2014/main" id="{FCBF066F-CBCE-F949-8DAF-2CE147EFB1BF}"/>
              </a:ext>
            </a:extLst>
          </p:cNvPr>
          <p:cNvGrpSpPr>
            <a:grpSpLocks/>
          </p:cNvGrpSpPr>
          <p:nvPr/>
        </p:nvGrpSpPr>
        <p:grpSpPr bwMode="auto">
          <a:xfrm>
            <a:off x="6710363" y="3352800"/>
            <a:ext cx="2433637" cy="1347788"/>
            <a:chOff x="4140" y="2238"/>
            <a:chExt cx="1533" cy="849"/>
          </a:xfrm>
        </p:grpSpPr>
        <p:grpSp>
          <p:nvGrpSpPr>
            <p:cNvPr id="10326" name="Group 86">
              <a:extLst>
                <a:ext uri="{FF2B5EF4-FFF2-40B4-BE49-F238E27FC236}">
                  <a16:creationId xmlns:a16="http://schemas.microsoft.com/office/drawing/2014/main" id="{E25ABC83-13B8-F74E-B052-A55CBBBA2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7" y="2418"/>
              <a:ext cx="1506" cy="669"/>
              <a:chOff x="4215" y="2388"/>
              <a:chExt cx="1506" cy="669"/>
            </a:xfrm>
          </p:grpSpPr>
          <p:sp>
            <p:nvSpPr>
              <p:cNvPr id="10327" name="Rectangle 87">
                <a:extLst>
                  <a:ext uri="{FF2B5EF4-FFF2-40B4-BE49-F238E27FC236}">
                    <a16:creationId xmlns:a16="http://schemas.microsoft.com/office/drawing/2014/main" id="{7D317C9F-7E9C-D441-B805-739AE76D9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6" y="2568"/>
                <a:ext cx="132" cy="22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28" name="Rectangle 88" descr="Wave">
                <a:extLst>
                  <a:ext uri="{FF2B5EF4-FFF2-40B4-BE49-F238E27FC236}">
                    <a16:creationId xmlns:a16="http://schemas.microsoft.com/office/drawing/2014/main" id="{A1A5BBB6-B4CB-1C45-BA41-AEC4BCBD1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3" y="2549"/>
                <a:ext cx="390" cy="272"/>
              </a:xfrm>
              <a:prstGeom prst="rect">
                <a:avLst/>
              </a:prstGeom>
              <a:blipFill dpi="0" rotWithShape="0">
                <a:blip r:embed="rId1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2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800" b="1">
                    <a:latin typeface="Arial" panose="020B0604020202020204" pitchFamily="34" charset="0"/>
                  </a:rPr>
                  <a:t>T</a:t>
                </a:r>
                <a:r>
                  <a:rPr lang="en-US" altLang="en-US" sz="1800" b="1" baseline="-25000">
                    <a:latin typeface="Arial" panose="020B0604020202020204" pitchFamily="34" charset="0"/>
                  </a:rPr>
                  <a:t>1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10329" name="Rectangle 89" descr="Wave">
                <a:extLst>
                  <a:ext uri="{FF2B5EF4-FFF2-40B4-BE49-F238E27FC236}">
                    <a16:creationId xmlns:a16="http://schemas.microsoft.com/office/drawing/2014/main" id="{840D1F5A-8A05-F44E-8734-033673135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8" y="2543"/>
                <a:ext cx="390" cy="272"/>
              </a:xfrm>
              <a:prstGeom prst="rect">
                <a:avLst/>
              </a:prstGeom>
              <a:blipFill dpi="0" rotWithShape="0">
                <a:blip r:embed="rId1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2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800" b="1">
                    <a:latin typeface="Arial" panose="020B0604020202020204" pitchFamily="34" charset="0"/>
                  </a:rPr>
                  <a:t>T</a:t>
                </a:r>
                <a:r>
                  <a:rPr lang="en-US" altLang="en-US" sz="1800" b="1" baseline="-25000">
                    <a:latin typeface="Arial" panose="020B0604020202020204" pitchFamily="34" charset="0"/>
                  </a:rPr>
                  <a:t>o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10330" name="Line 90">
                <a:extLst>
                  <a:ext uri="{FF2B5EF4-FFF2-40B4-BE49-F238E27FC236}">
                    <a16:creationId xmlns:a16="http://schemas.microsoft.com/office/drawing/2014/main" id="{9A6C52F6-6764-3048-AD53-CFBFE539E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8" y="2862"/>
                <a:ext cx="2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31" name="Line 91">
                <a:extLst>
                  <a:ext uri="{FF2B5EF4-FFF2-40B4-BE49-F238E27FC236}">
                    <a16:creationId xmlns:a16="http://schemas.microsoft.com/office/drawing/2014/main" id="{F6F37E64-3F81-1043-8ED6-9C57AC511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8" y="2931"/>
                <a:ext cx="21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32" name="Text Box 92">
                <a:extLst>
                  <a:ext uri="{FF2B5EF4-FFF2-40B4-BE49-F238E27FC236}">
                    <a16:creationId xmlns:a16="http://schemas.microsoft.com/office/drawing/2014/main" id="{5B2BA056-F4FD-F74D-8F3A-2B27C78B17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35" y="2802"/>
                <a:ext cx="786" cy="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400">
                    <a:latin typeface="Arial" panose="020B0604020202020204" pitchFamily="34" charset="0"/>
                  </a:rPr>
                  <a:t>Q joules/sec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10333" name="Line 93">
                <a:extLst>
                  <a:ext uri="{FF2B5EF4-FFF2-40B4-BE49-F238E27FC236}">
                    <a16:creationId xmlns:a16="http://schemas.microsoft.com/office/drawing/2014/main" id="{322C74F8-0D4E-5948-AA14-256AA56DD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4" y="2499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34" name="Line 94">
                <a:extLst>
                  <a:ext uri="{FF2B5EF4-FFF2-40B4-BE49-F238E27FC236}">
                    <a16:creationId xmlns:a16="http://schemas.microsoft.com/office/drawing/2014/main" id="{807D448D-9FD6-E949-85D3-C515A153D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96" y="2496"/>
                <a:ext cx="108" cy="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35" name="Text Box 95">
                <a:extLst>
                  <a:ext uri="{FF2B5EF4-FFF2-40B4-BE49-F238E27FC236}">
                    <a16:creationId xmlns:a16="http://schemas.microsoft.com/office/drawing/2014/main" id="{4FBD1DF5-F591-6641-AB73-BF37ACFAB7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46" y="2388"/>
                <a:ext cx="203" cy="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400" b="1">
                    <a:latin typeface="Arial" panose="020B0604020202020204" pitchFamily="34" charset="0"/>
                  </a:rPr>
                  <a:t>x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10336" name="Text Box 96">
                <a:extLst>
                  <a:ext uri="{FF2B5EF4-FFF2-40B4-BE49-F238E27FC236}">
                    <a16:creationId xmlns:a16="http://schemas.microsoft.com/office/drawing/2014/main" id="{7D2D4856-0A1E-3F4F-B9FD-E43862C769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15" y="2838"/>
                <a:ext cx="534" cy="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spcAft>
                    <a:spcPct val="20000"/>
                  </a:spcAft>
                  <a:buClr>
                    <a:srgbClr val="009B9B"/>
                  </a:buClr>
                  <a:buSzPct val="80000"/>
                  <a:buFont typeface="Wingdings" pitchFamily="2" charset="2"/>
                  <a:buNone/>
                </a:pPr>
                <a:r>
                  <a:rPr lang="en-US" altLang="en-US" sz="1400" b="1">
                    <a:latin typeface="Arial" panose="020B0604020202020204" pitchFamily="34" charset="0"/>
                  </a:rPr>
                  <a:t>Area A</a:t>
                </a:r>
                <a:endParaRPr lang="en-US" altLang="en-US" sz="1800" b="1">
                  <a:latin typeface="Arial" panose="020B0604020202020204" pitchFamily="34" charset="0"/>
                </a:endParaRPr>
              </a:p>
            </p:txBody>
          </p:sp>
          <p:sp>
            <p:nvSpPr>
              <p:cNvPr id="10337" name="Line 97">
                <a:extLst>
                  <a:ext uri="{FF2B5EF4-FFF2-40B4-BE49-F238E27FC236}">
                    <a16:creationId xmlns:a16="http://schemas.microsoft.com/office/drawing/2014/main" id="{B6243403-DBBC-A04D-AAEA-A52912C228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9" y="2709"/>
                <a:ext cx="132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338" name="Text Box 98">
              <a:extLst>
                <a:ext uri="{FF2B5EF4-FFF2-40B4-BE49-F238E27FC236}">
                  <a16:creationId xmlns:a16="http://schemas.microsoft.com/office/drawing/2014/main" id="{E7E41235-65E7-8340-8C79-0AD791645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0" y="2238"/>
              <a:ext cx="1446" cy="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600" b="1">
                  <a:latin typeface="Arial" panose="020B0604020202020204" pitchFamily="34" charset="0"/>
                </a:rPr>
                <a:t>Thermal conduction</a:t>
              </a:r>
            </a:p>
          </p:txBody>
        </p:sp>
      </p:grpSp>
      <p:sp>
        <p:nvSpPr>
          <p:cNvPr id="10339" name="Text Box 99">
            <a:extLst>
              <a:ext uri="{FF2B5EF4-FFF2-40B4-BE49-F238E27FC236}">
                <a16:creationId xmlns:a16="http://schemas.microsoft.com/office/drawing/2014/main" id="{3DD9122C-731E-FD4A-9927-0F2738ACA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" y="881063"/>
            <a:ext cx="233045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Mechanical properties</a:t>
            </a:r>
          </a:p>
        </p:txBody>
      </p:sp>
      <p:grpSp>
        <p:nvGrpSpPr>
          <p:cNvPr id="10340" name="Group 100">
            <a:extLst>
              <a:ext uri="{FF2B5EF4-FFF2-40B4-BE49-F238E27FC236}">
                <a16:creationId xmlns:a16="http://schemas.microsoft.com/office/drawing/2014/main" id="{3FC13919-0690-C04E-A81C-D5578D64BB25}"/>
              </a:ext>
            </a:extLst>
          </p:cNvPr>
          <p:cNvGrpSpPr>
            <a:grpSpLocks/>
          </p:cNvGrpSpPr>
          <p:nvPr/>
        </p:nvGrpSpPr>
        <p:grpSpPr bwMode="auto">
          <a:xfrm>
            <a:off x="6770688" y="4648200"/>
            <a:ext cx="2254250" cy="1789113"/>
            <a:chOff x="4241" y="2904"/>
            <a:chExt cx="1420" cy="1127"/>
          </a:xfrm>
        </p:grpSpPr>
        <p:grpSp>
          <p:nvGrpSpPr>
            <p:cNvPr id="10341" name="Group 101">
              <a:extLst>
                <a:ext uri="{FF2B5EF4-FFF2-40B4-BE49-F238E27FC236}">
                  <a16:creationId xmlns:a16="http://schemas.microsoft.com/office/drawing/2014/main" id="{92225DC4-F470-2445-979E-E10F385BEF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20" y="3081"/>
              <a:ext cx="926" cy="768"/>
              <a:chOff x="4464" y="624"/>
              <a:chExt cx="1056" cy="1008"/>
            </a:xfrm>
          </p:grpSpPr>
          <p:sp>
            <p:nvSpPr>
              <p:cNvPr id="10342" name="Line 102">
                <a:extLst>
                  <a:ext uri="{FF2B5EF4-FFF2-40B4-BE49-F238E27FC236}">
                    <a16:creationId xmlns:a16="http://schemas.microsoft.com/office/drawing/2014/main" id="{BB349FA3-47DA-F146-ACCC-C86DCF849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624"/>
                <a:ext cx="0" cy="100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43" name="Line 103">
                <a:extLst>
                  <a:ext uri="{FF2B5EF4-FFF2-40B4-BE49-F238E27FC236}">
                    <a16:creationId xmlns:a16="http://schemas.microsoft.com/office/drawing/2014/main" id="{6106C2FF-2BBC-9E4B-B01E-22D4E918F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4" y="1632"/>
                <a:ext cx="105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344" name="Group 104">
              <a:extLst>
                <a:ext uri="{FF2B5EF4-FFF2-40B4-BE49-F238E27FC236}">
                  <a16:creationId xmlns:a16="http://schemas.microsoft.com/office/drawing/2014/main" id="{13DDDE30-B806-184F-AB10-9DDD39295D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7" y="3148"/>
              <a:ext cx="422" cy="530"/>
              <a:chOff x="4507" y="1444"/>
              <a:chExt cx="422" cy="530"/>
            </a:xfrm>
          </p:grpSpPr>
          <p:sp>
            <p:nvSpPr>
              <p:cNvPr id="10345" name="Line 105">
                <a:extLst>
                  <a:ext uri="{FF2B5EF4-FFF2-40B4-BE49-F238E27FC236}">
                    <a16:creationId xmlns:a16="http://schemas.microsoft.com/office/drawing/2014/main" id="{39C5DCB1-D6D0-B746-BDEF-CED8E08F22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8" y="1816"/>
                <a:ext cx="1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46" name="Line 106">
                <a:extLst>
                  <a:ext uri="{FF2B5EF4-FFF2-40B4-BE49-F238E27FC236}">
                    <a16:creationId xmlns:a16="http://schemas.microsoft.com/office/drawing/2014/main" id="{C8D28D37-2278-0444-9760-C1BA3D014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07" y="1444"/>
                <a:ext cx="422" cy="5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347" name="Line 107">
                <a:extLst>
                  <a:ext uri="{FF2B5EF4-FFF2-40B4-BE49-F238E27FC236}">
                    <a16:creationId xmlns:a16="http://schemas.microsoft.com/office/drawing/2014/main" id="{1A683258-9164-7740-A09A-74EF185110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9" y="1612"/>
                <a:ext cx="0" cy="1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348" name="Text Box 108">
              <a:extLst>
                <a:ext uri="{FF2B5EF4-FFF2-40B4-BE49-F238E27FC236}">
                  <a16:creationId xmlns:a16="http://schemas.microsoft.com/office/drawing/2014/main" id="{9AB1E0FA-B15A-B54B-8B11-37DFBD7F7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7" y="3447"/>
              <a:ext cx="7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Thermal </a:t>
              </a:r>
            </a:p>
            <a:p>
              <a:pPr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conductivity, </a:t>
              </a:r>
              <a:r>
                <a:rPr lang="en-US" altLang="en-US" sz="1200">
                  <a:latin typeface="Arial" panose="020B0604020202020204" pitchFamily="34" charset="0"/>
                  <a:sym typeface="Symbol" pitchFamily="2" charset="2"/>
                </a:rPr>
                <a:t></a:t>
              </a:r>
              <a:endParaRPr lang="en-US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10349" name="Line 109">
              <a:extLst>
                <a:ext uri="{FF2B5EF4-FFF2-40B4-BE49-F238E27FC236}">
                  <a16:creationId xmlns:a16="http://schemas.microsoft.com/office/drawing/2014/main" id="{17185A6E-5DCE-DE4B-8117-7A255F8F76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42" y="3520"/>
              <a:ext cx="122" cy="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350" name="Text Box 110">
              <a:extLst>
                <a:ext uri="{FF2B5EF4-FFF2-40B4-BE49-F238E27FC236}">
                  <a16:creationId xmlns:a16="http://schemas.microsoft.com/office/drawing/2014/main" id="{C9BC0878-1D25-0A45-A565-FC8622704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1" y="3835"/>
              <a:ext cx="484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(T</a:t>
              </a:r>
              <a:r>
                <a:rPr lang="en-US" altLang="en-US" sz="1200" baseline="-25000">
                  <a:latin typeface="Arial" panose="020B0604020202020204" pitchFamily="34" charset="0"/>
                </a:rPr>
                <a:t>1 -</a:t>
              </a:r>
              <a:r>
                <a:rPr lang="en-US" altLang="en-US" sz="1200">
                  <a:latin typeface="Arial" panose="020B0604020202020204" pitchFamily="34" charset="0"/>
                </a:rPr>
                <a:t>T</a:t>
              </a:r>
              <a:r>
                <a:rPr lang="en-US" altLang="en-US" sz="1200" baseline="-25000">
                  <a:latin typeface="Arial" panose="020B0604020202020204" pitchFamily="34" charset="0"/>
                </a:rPr>
                <a:t>0</a:t>
              </a:r>
              <a:r>
                <a:rPr lang="en-US" altLang="en-US" sz="1200">
                  <a:latin typeface="Arial" panose="020B0604020202020204" pitchFamily="34" charset="0"/>
                </a:rPr>
                <a:t>)/x</a:t>
              </a:r>
            </a:p>
          </p:txBody>
        </p:sp>
        <p:sp>
          <p:nvSpPr>
            <p:cNvPr id="10351" name="Text Box 111">
              <a:extLst>
                <a:ext uri="{FF2B5EF4-FFF2-40B4-BE49-F238E27FC236}">
                  <a16:creationId xmlns:a16="http://schemas.microsoft.com/office/drawing/2014/main" id="{21986445-DB87-E14E-B62A-C96377596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900" y="3245"/>
              <a:ext cx="878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200">
                  <a:latin typeface="Arial" panose="020B0604020202020204" pitchFamily="34" charset="0"/>
                </a:rPr>
                <a:t>Heat flux, Q/A  </a:t>
              </a:r>
              <a:endParaRPr lang="en-US" altLang="en-US" sz="1800" b="1">
                <a:latin typeface="Arial" panose="020B0604020202020204" pitchFamily="34" charset="0"/>
              </a:endParaRPr>
            </a:p>
          </p:txBody>
        </p:sp>
      </p:grpSp>
      <p:sp>
        <p:nvSpPr>
          <p:cNvPr id="10352" name="Rectangle 112">
            <a:extLst>
              <a:ext uri="{FF2B5EF4-FFF2-40B4-BE49-F238E27FC236}">
                <a16:creationId xmlns:a16="http://schemas.microsoft.com/office/drawing/2014/main" id="{B20440E9-7CA4-0745-A041-E2C6D3529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9683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1, Frame 1.5</a:t>
            </a:r>
          </a:p>
        </p:txBody>
      </p:sp>
    </p:spTree>
    <p:extLst>
      <p:ext uri="{BB962C8B-B14F-4D97-AF65-F5344CB8AC3E}">
        <p14:creationId xmlns:p14="http://schemas.microsoft.com/office/powerpoint/2010/main" val="81522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AC88A61-A54C-7746-BBBF-2490C3FB19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734" y="301679"/>
            <a:ext cx="9808441" cy="527050"/>
          </a:xfrm>
        </p:spPr>
        <p:txBody>
          <a:bodyPr>
            <a:noAutofit/>
          </a:bodyPr>
          <a:lstStyle/>
          <a:p>
            <a:r>
              <a:rPr lang="en-GB" altLang="en-US" sz="3600" dirty="0"/>
              <a:t>Material property- charts: Modulus - Density</a:t>
            </a:r>
          </a:p>
        </p:txBody>
      </p:sp>
      <p:grpSp>
        <p:nvGrpSpPr>
          <p:cNvPr id="14339" name="Group 3">
            <a:extLst>
              <a:ext uri="{FF2B5EF4-FFF2-40B4-BE49-F238E27FC236}">
                <a16:creationId xmlns:a16="http://schemas.microsoft.com/office/drawing/2014/main" id="{36102D58-2C9F-A145-AAB8-3169B75BA3E1}"/>
              </a:ext>
            </a:extLst>
          </p:cNvPr>
          <p:cNvGrpSpPr>
            <a:grpSpLocks/>
          </p:cNvGrpSpPr>
          <p:nvPr/>
        </p:nvGrpSpPr>
        <p:grpSpPr bwMode="auto">
          <a:xfrm>
            <a:off x="1685925" y="1135063"/>
            <a:ext cx="6102350" cy="5478462"/>
            <a:chOff x="1062" y="715"/>
            <a:chExt cx="3844" cy="3451"/>
          </a:xfrm>
        </p:grpSpPr>
        <p:grpSp>
          <p:nvGrpSpPr>
            <p:cNvPr id="14340" name="Group 4">
              <a:extLst>
                <a:ext uri="{FF2B5EF4-FFF2-40B4-BE49-F238E27FC236}">
                  <a16:creationId xmlns:a16="http://schemas.microsoft.com/office/drawing/2014/main" id="{77D9C3D0-206D-A94D-BB5F-AF28AA1972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" y="715"/>
              <a:ext cx="3844" cy="3451"/>
              <a:chOff x="1062" y="715"/>
              <a:chExt cx="3844" cy="3451"/>
            </a:xfrm>
          </p:grpSpPr>
          <p:sp>
            <p:nvSpPr>
              <p:cNvPr id="14341" name="Line 5">
                <a:extLst>
                  <a:ext uri="{FF2B5EF4-FFF2-40B4-BE49-F238E27FC236}">
                    <a16:creationId xmlns:a16="http://schemas.microsoft.com/office/drawing/2014/main" id="{B52FC4DA-1F8A-094F-8C23-D3FEB3316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3" y="825"/>
                <a:ext cx="4" cy="29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42" name="Group 6">
                <a:extLst>
                  <a:ext uri="{FF2B5EF4-FFF2-40B4-BE49-F238E27FC236}">
                    <a16:creationId xmlns:a16="http://schemas.microsoft.com/office/drawing/2014/main" id="{CF0D1C86-4251-A748-B477-7DFF1D7C99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2" y="715"/>
                <a:ext cx="3844" cy="3451"/>
                <a:chOff x="1062" y="715"/>
                <a:chExt cx="3844" cy="3451"/>
              </a:xfrm>
            </p:grpSpPr>
            <p:sp>
              <p:nvSpPr>
                <p:cNvPr id="14343" name="Rectangle 7">
                  <a:extLst>
                    <a:ext uri="{FF2B5EF4-FFF2-40B4-BE49-F238E27FC236}">
                      <a16:creationId xmlns:a16="http://schemas.microsoft.com/office/drawing/2014/main" id="{80015D93-B639-B143-B49E-F885D02A7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9" y="3049"/>
                  <a:ext cx="31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altLang="en-US" sz="1800">
                      <a:latin typeface="Arial" panose="020B0604020202020204" pitchFamily="34" charset="0"/>
                    </a:rPr>
                    <a:t>0.1</a:t>
                  </a:r>
                  <a:endParaRPr lang="en-GB" altLang="en-US" sz="1800" baseline="30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344" name="Rectangle 8">
                  <a:extLst>
                    <a:ext uri="{FF2B5EF4-FFF2-40B4-BE49-F238E27FC236}">
                      <a16:creationId xmlns:a16="http://schemas.microsoft.com/office/drawing/2014/main" id="{B218071B-F46B-2F4E-B12F-ECD57EFB5E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0" y="1913"/>
                  <a:ext cx="2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altLang="en-US" sz="1800">
                      <a:latin typeface="Arial" panose="020B0604020202020204" pitchFamily="34" charset="0"/>
                    </a:rPr>
                    <a:t>10</a:t>
                  </a:r>
                  <a:endParaRPr lang="en-GB" altLang="en-US" sz="1800" baseline="30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345" name="Rectangle 9">
                  <a:extLst>
                    <a:ext uri="{FF2B5EF4-FFF2-40B4-BE49-F238E27FC236}">
                      <a16:creationId xmlns:a16="http://schemas.microsoft.com/office/drawing/2014/main" id="{9C30B404-8DC0-3940-B05E-956293FC4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3" y="2500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altLang="en-US" sz="1800">
                      <a:latin typeface="Arial" panose="020B0604020202020204" pitchFamily="34" charset="0"/>
                    </a:rPr>
                    <a:t>1</a:t>
                  </a:r>
                  <a:endParaRPr lang="en-GB" altLang="en-US" sz="1800" baseline="30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346" name="Rectangle 10">
                  <a:extLst>
                    <a:ext uri="{FF2B5EF4-FFF2-40B4-BE49-F238E27FC236}">
                      <a16:creationId xmlns:a16="http://schemas.microsoft.com/office/drawing/2014/main" id="{A17B2790-191B-A24B-91C1-023AF66FDD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9" y="1326"/>
                  <a:ext cx="35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GB" altLang="en-US" sz="1800">
                      <a:latin typeface="Arial" panose="020B0604020202020204" pitchFamily="34" charset="0"/>
                    </a:rPr>
                    <a:t>100</a:t>
                  </a:r>
                  <a:endParaRPr lang="en-GB" altLang="en-US" sz="1800" baseline="300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4347" name="Group 11">
                  <a:extLst>
                    <a:ext uri="{FF2B5EF4-FFF2-40B4-BE49-F238E27FC236}">
                      <a16:creationId xmlns:a16="http://schemas.microsoft.com/office/drawing/2014/main" id="{7653EDC9-CD92-E047-991C-B7B83B87D7D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62" y="715"/>
                  <a:ext cx="3844" cy="3451"/>
                  <a:chOff x="1062" y="715"/>
                  <a:chExt cx="3844" cy="3451"/>
                </a:xfrm>
              </p:grpSpPr>
              <p:sp>
                <p:nvSpPr>
                  <p:cNvPr id="14348" name="Line 12">
                    <a:extLst>
                      <a:ext uri="{FF2B5EF4-FFF2-40B4-BE49-F238E27FC236}">
                        <a16:creationId xmlns:a16="http://schemas.microsoft.com/office/drawing/2014/main" id="{348937CD-1A6C-EB41-8531-C2E3BD0350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02" y="834"/>
                    <a:ext cx="4" cy="294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49" name="Line 13">
                    <a:extLst>
                      <a:ext uri="{FF2B5EF4-FFF2-40B4-BE49-F238E27FC236}">
                        <a16:creationId xmlns:a16="http://schemas.microsoft.com/office/drawing/2014/main" id="{F09CA24A-4558-1A44-B161-AE66361204A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52" y="1439"/>
                    <a:ext cx="3123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50" name="Oval 14">
                    <a:extLst>
                      <a:ext uri="{FF2B5EF4-FFF2-40B4-BE49-F238E27FC236}">
                        <a16:creationId xmlns:a16="http://schemas.microsoft.com/office/drawing/2014/main" id="{F900C81B-A196-F74D-857A-FF4BFFD1A6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244318">
                    <a:off x="2723" y="1378"/>
                    <a:ext cx="540" cy="1077"/>
                  </a:xfrm>
                  <a:prstGeom prst="ellipse">
                    <a:avLst/>
                  </a:prstGeom>
                  <a:solidFill>
                    <a:srgbClr val="663300">
                      <a:alpha val="50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51" name="Rectangle 15">
                    <a:extLst>
                      <a:ext uri="{FF2B5EF4-FFF2-40B4-BE49-F238E27FC236}">
                        <a16:creationId xmlns:a16="http://schemas.microsoft.com/office/drawing/2014/main" id="{9C48E3F5-1F52-5A47-9706-19564F5AEB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35" y="825"/>
                    <a:ext cx="3159" cy="2966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52" name="Oval 16">
                    <a:extLst>
                      <a:ext uri="{FF2B5EF4-FFF2-40B4-BE49-F238E27FC236}">
                        <a16:creationId xmlns:a16="http://schemas.microsoft.com/office/drawing/2014/main" id="{0505DF44-02F5-334A-95FC-D574DECAF3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720883">
                    <a:off x="2687" y="2173"/>
                    <a:ext cx="347" cy="1323"/>
                  </a:xfrm>
                  <a:prstGeom prst="ellipse">
                    <a:avLst/>
                  </a:prstGeom>
                  <a:solidFill>
                    <a:schemeClr val="bg2">
                      <a:alpha val="50000"/>
                    </a:scheme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53" name="Oval 17">
                    <a:extLst>
                      <a:ext uri="{FF2B5EF4-FFF2-40B4-BE49-F238E27FC236}">
                        <a16:creationId xmlns:a16="http://schemas.microsoft.com/office/drawing/2014/main" id="{52369AFC-907F-CF46-8D5C-7E9F8467D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2322648">
                    <a:off x="1645" y="2825"/>
                    <a:ext cx="631" cy="1039"/>
                  </a:xfrm>
                  <a:prstGeom prst="ellipse">
                    <a:avLst/>
                  </a:prstGeom>
                  <a:solidFill>
                    <a:srgbClr val="99FF33">
                      <a:alpha val="50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GB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54" name="Oval 18">
                    <a:extLst>
                      <a:ext uri="{FF2B5EF4-FFF2-40B4-BE49-F238E27FC236}">
                        <a16:creationId xmlns:a16="http://schemas.microsoft.com/office/drawing/2014/main" id="{F4073627-1855-494C-AEBB-62F4E6A78E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878138">
                    <a:off x="3117" y="1211"/>
                    <a:ext cx="1422" cy="880"/>
                  </a:xfrm>
                  <a:prstGeom prst="ellipse">
                    <a:avLst/>
                  </a:prstGeom>
                  <a:solidFill>
                    <a:srgbClr val="FF6600">
                      <a:alpha val="50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GB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55" name="Oval 19">
                    <a:extLst>
                      <a:ext uri="{FF2B5EF4-FFF2-40B4-BE49-F238E27FC236}">
                        <a16:creationId xmlns:a16="http://schemas.microsoft.com/office/drawing/2014/main" id="{3A93133F-D4F9-AF47-985B-41447C2B0D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220849">
                    <a:off x="1718" y="2049"/>
                    <a:ext cx="1102" cy="580"/>
                  </a:xfrm>
                  <a:prstGeom prst="ellipse">
                    <a:avLst/>
                  </a:prstGeom>
                  <a:solidFill>
                    <a:srgbClr val="008000">
                      <a:alpha val="50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4356" name="Text Box 20">
                    <a:extLst>
                      <a:ext uri="{FF2B5EF4-FFF2-40B4-BE49-F238E27FC236}">
                        <a16:creationId xmlns:a16="http://schemas.microsoft.com/office/drawing/2014/main" id="{CD08F50E-89F1-7D41-A16F-1136F16A1A2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29" y="2201"/>
                    <a:ext cx="54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Metals</a:t>
                    </a:r>
                  </a:p>
                </p:txBody>
              </p:sp>
              <p:sp>
                <p:nvSpPr>
                  <p:cNvPr id="14357" name="Text Box 21">
                    <a:extLst>
                      <a:ext uri="{FF2B5EF4-FFF2-40B4-BE49-F238E27FC236}">
                        <a16:creationId xmlns:a16="http://schemas.microsoft.com/office/drawing/2014/main" id="{718D13C0-9060-A14F-838D-0109473B95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0" y="2748"/>
                    <a:ext cx="716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Polymers</a:t>
                    </a:r>
                  </a:p>
                </p:txBody>
              </p:sp>
              <p:sp>
                <p:nvSpPr>
                  <p:cNvPr id="14358" name="Text Box 22">
                    <a:extLst>
                      <a:ext uri="{FF2B5EF4-FFF2-40B4-BE49-F238E27FC236}">
                        <a16:creationId xmlns:a16="http://schemas.microsoft.com/office/drawing/2014/main" id="{14F8FB73-A169-C842-9DE9-9DCCAB54E16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93" y="3425"/>
                    <a:ext cx="836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Elastomers</a:t>
                    </a:r>
                  </a:p>
                </p:txBody>
              </p:sp>
              <p:sp>
                <p:nvSpPr>
                  <p:cNvPr id="14359" name="Text Box 23">
                    <a:extLst>
                      <a:ext uri="{FF2B5EF4-FFF2-40B4-BE49-F238E27FC236}">
                        <a16:creationId xmlns:a16="http://schemas.microsoft.com/office/drawing/2014/main" id="{AF650475-3745-E146-ADDF-7F402FCF20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18" y="991"/>
                    <a:ext cx="724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Ceramics</a:t>
                    </a:r>
                  </a:p>
                </p:txBody>
              </p:sp>
              <p:sp>
                <p:nvSpPr>
                  <p:cNvPr id="14360" name="Text Box 24">
                    <a:extLst>
                      <a:ext uri="{FF2B5EF4-FFF2-40B4-BE49-F238E27FC236}">
                        <a16:creationId xmlns:a16="http://schemas.microsoft.com/office/drawing/2014/main" id="{98F3FD71-F50F-2B41-B500-B410731C564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8" y="1896"/>
                    <a:ext cx="5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Woods</a:t>
                    </a:r>
                  </a:p>
                </p:txBody>
              </p:sp>
              <p:sp>
                <p:nvSpPr>
                  <p:cNvPr id="14361" name="Text Box 25">
                    <a:extLst>
                      <a:ext uri="{FF2B5EF4-FFF2-40B4-BE49-F238E27FC236}">
                        <a16:creationId xmlns:a16="http://schemas.microsoft.com/office/drawing/2014/main" id="{0882797A-4F05-F24C-8E81-1929DE2154D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73" y="1559"/>
                    <a:ext cx="876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Composites</a:t>
                    </a:r>
                  </a:p>
                </p:txBody>
              </p:sp>
              <p:sp>
                <p:nvSpPr>
                  <p:cNvPr id="14362" name="Text Box 26">
                    <a:extLst>
                      <a:ext uri="{FF2B5EF4-FFF2-40B4-BE49-F238E27FC236}">
                        <a16:creationId xmlns:a16="http://schemas.microsoft.com/office/drawing/2014/main" id="{93913688-D86D-604D-A29E-CDA986FFE4D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57" y="2671"/>
                    <a:ext cx="556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Foams</a:t>
                    </a:r>
                  </a:p>
                </p:txBody>
              </p:sp>
              <p:sp>
                <p:nvSpPr>
                  <p:cNvPr id="14363" name="Text Box 27">
                    <a:extLst>
                      <a:ext uri="{FF2B5EF4-FFF2-40B4-BE49-F238E27FC236}">
                        <a16:creationId xmlns:a16="http://schemas.microsoft.com/office/drawing/2014/main" id="{9134627E-1CDF-9545-B945-183AB6AE5D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59" y="3626"/>
                    <a:ext cx="39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0.01</a:t>
                    </a:r>
                  </a:p>
                </p:txBody>
              </p:sp>
              <p:sp>
                <p:nvSpPr>
                  <p:cNvPr id="14364" name="Text Box 28">
                    <a:extLst>
                      <a:ext uri="{FF2B5EF4-FFF2-40B4-BE49-F238E27FC236}">
                        <a16:creationId xmlns:a16="http://schemas.microsoft.com/office/drawing/2014/main" id="{2E571989-320E-A545-8564-3532BC9D108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32" y="715"/>
                    <a:ext cx="43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1000</a:t>
                    </a:r>
                  </a:p>
                </p:txBody>
              </p:sp>
              <p:sp>
                <p:nvSpPr>
                  <p:cNvPr id="14365" name="Text Box 29">
                    <a:extLst>
                      <a:ext uri="{FF2B5EF4-FFF2-40B4-BE49-F238E27FC236}">
                        <a16:creationId xmlns:a16="http://schemas.microsoft.com/office/drawing/2014/main" id="{922C2FE8-92EA-CC40-B8A9-A869553D2FC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50" y="3769"/>
                    <a:ext cx="35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100</a:t>
                    </a:r>
                  </a:p>
                </p:txBody>
              </p:sp>
              <p:sp>
                <p:nvSpPr>
                  <p:cNvPr id="14366" name="Text Box 30">
                    <a:extLst>
                      <a:ext uri="{FF2B5EF4-FFF2-40B4-BE49-F238E27FC236}">
                        <a16:creationId xmlns:a16="http://schemas.microsoft.com/office/drawing/2014/main" id="{41A6A822-42CF-AC4A-B483-E5354BFEC7B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29" y="3778"/>
                    <a:ext cx="31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0.1</a:t>
                    </a:r>
                  </a:p>
                </p:txBody>
              </p:sp>
              <p:sp>
                <p:nvSpPr>
                  <p:cNvPr id="14367" name="Text Box 31">
                    <a:extLst>
                      <a:ext uri="{FF2B5EF4-FFF2-40B4-BE49-F238E27FC236}">
                        <a16:creationId xmlns:a16="http://schemas.microsoft.com/office/drawing/2014/main" id="{ADD6E694-457B-884D-9606-877F580B864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52" y="3771"/>
                    <a:ext cx="19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4368" name="Text Box 32">
                    <a:extLst>
                      <a:ext uri="{FF2B5EF4-FFF2-40B4-BE49-F238E27FC236}">
                        <a16:creationId xmlns:a16="http://schemas.microsoft.com/office/drawing/2014/main" id="{896AB934-90FE-A843-91F5-4D3AC391C1E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84" y="3760"/>
                    <a:ext cx="27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10</a:t>
                    </a:r>
                  </a:p>
                </p:txBody>
              </p:sp>
              <p:sp>
                <p:nvSpPr>
                  <p:cNvPr id="14369" name="Text Box 33">
                    <a:extLst>
                      <a:ext uri="{FF2B5EF4-FFF2-40B4-BE49-F238E27FC236}">
                        <a16:creationId xmlns:a16="http://schemas.microsoft.com/office/drawing/2014/main" id="{1C26D873-9E67-4448-B967-F0B529B61F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18" y="3935"/>
                    <a:ext cx="1185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Density  (Mg/m</a:t>
                    </a:r>
                    <a:r>
                      <a:rPr lang="en-GB" altLang="en-US" sz="1800" baseline="30000">
                        <a:latin typeface="Arial" panose="020B0604020202020204" pitchFamily="34" charset="0"/>
                      </a:rPr>
                      <a:t>3</a:t>
                    </a:r>
                    <a:r>
                      <a:rPr lang="en-GB" altLang="en-US" sz="1800">
                        <a:latin typeface="Arial" panose="020B0604020202020204" pitchFamily="34" charset="0"/>
                      </a:rPr>
                      <a:t>)</a:t>
                    </a:r>
                  </a:p>
                </p:txBody>
              </p:sp>
              <p:sp>
                <p:nvSpPr>
                  <p:cNvPr id="14370" name="Text Box 34">
                    <a:extLst>
                      <a:ext uri="{FF2B5EF4-FFF2-40B4-BE49-F238E27FC236}">
                        <a16:creationId xmlns:a16="http://schemas.microsoft.com/office/drawing/2014/main" id="{697AA308-A42C-E442-BBB1-BB3A3132D1C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-5400000">
                    <a:off x="221" y="2127"/>
                    <a:ext cx="1913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Young’s modulus E, (GPa)</a:t>
                    </a:r>
                  </a:p>
                </p:txBody>
              </p:sp>
              <p:sp>
                <p:nvSpPr>
                  <p:cNvPr id="14371" name="Oval 35">
                    <a:extLst>
                      <a:ext uri="{FF2B5EF4-FFF2-40B4-BE49-F238E27FC236}">
                        <a16:creationId xmlns:a16="http://schemas.microsoft.com/office/drawing/2014/main" id="{63A10AEB-20EA-2B47-975E-F0A56BC3FA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114787">
                    <a:off x="3161" y="910"/>
                    <a:ext cx="486" cy="670"/>
                  </a:xfrm>
                  <a:prstGeom prst="ellipse">
                    <a:avLst/>
                  </a:prstGeom>
                  <a:solidFill>
                    <a:srgbClr val="FF99FF">
                      <a:alpha val="50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GB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72" name="Oval 36">
                    <a:extLst>
                      <a:ext uri="{FF2B5EF4-FFF2-40B4-BE49-F238E27FC236}">
                        <a16:creationId xmlns:a16="http://schemas.microsoft.com/office/drawing/2014/main" id="{70D1A0E4-1A77-9942-87C9-B9D7ED3588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321979">
                    <a:off x="2644" y="3170"/>
                    <a:ext cx="296" cy="626"/>
                  </a:xfrm>
                  <a:prstGeom prst="ellipse">
                    <a:avLst/>
                  </a:prstGeom>
                  <a:solidFill>
                    <a:srgbClr val="66FFFF">
                      <a:alpha val="50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en-GB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4373" name="Line 37">
              <a:extLst>
                <a:ext uri="{FF2B5EF4-FFF2-40B4-BE49-F238E27FC236}">
                  <a16:creationId xmlns:a16="http://schemas.microsoft.com/office/drawing/2014/main" id="{BA0CA6BE-FE32-6B4E-9013-2F66B1EDA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8" y="2151"/>
              <a:ext cx="31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4" name="Line 38">
              <a:extLst>
                <a:ext uri="{FF2B5EF4-FFF2-40B4-BE49-F238E27FC236}">
                  <a16:creationId xmlns:a16="http://schemas.microsoft.com/office/drawing/2014/main" id="{D5F87E82-831E-7844-BFE0-D4A8AB9BF4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727"/>
              <a:ext cx="31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5" name="Line 39">
              <a:extLst>
                <a:ext uri="{FF2B5EF4-FFF2-40B4-BE49-F238E27FC236}">
                  <a16:creationId xmlns:a16="http://schemas.microsoft.com/office/drawing/2014/main" id="{EC957C09-8E1A-1641-9E20-29FC258967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3297"/>
              <a:ext cx="3134" cy="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76" name="Rectangle 40">
            <a:extLst>
              <a:ext uri="{FF2B5EF4-FFF2-40B4-BE49-F238E27FC236}">
                <a16:creationId xmlns:a16="http://schemas.microsoft.com/office/drawing/2014/main" id="{695514BB-92FE-4A48-8B64-EC5667185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10255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1, Frame 1.16</a:t>
            </a:r>
          </a:p>
        </p:txBody>
      </p:sp>
    </p:spTree>
    <p:extLst>
      <p:ext uri="{BB962C8B-B14F-4D97-AF65-F5344CB8AC3E}">
        <p14:creationId xmlns:p14="http://schemas.microsoft.com/office/powerpoint/2010/main" val="32164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Group 3">
            <a:extLst>
              <a:ext uri="{FF2B5EF4-FFF2-40B4-BE49-F238E27FC236}">
                <a16:creationId xmlns:a16="http://schemas.microsoft.com/office/drawing/2014/main" id="{D43066DE-73B5-0B4B-B771-794FC18E59B2}"/>
              </a:ext>
            </a:extLst>
          </p:cNvPr>
          <p:cNvGrpSpPr>
            <a:grpSpLocks/>
          </p:cNvGrpSpPr>
          <p:nvPr/>
        </p:nvGrpSpPr>
        <p:grpSpPr bwMode="auto">
          <a:xfrm>
            <a:off x="679450" y="1031875"/>
            <a:ext cx="7632700" cy="5454651"/>
            <a:chOff x="428" y="650"/>
            <a:chExt cx="4808" cy="3436"/>
          </a:xfrm>
        </p:grpSpPr>
        <p:grpSp>
          <p:nvGrpSpPr>
            <p:cNvPr id="15364" name="Group 4">
              <a:extLst>
                <a:ext uri="{FF2B5EF4-FFF2-40B4-BE49-F238E27FC236}">
                  <a16:creationId xmlns:a16="http://schemas.microsoft.com/office/drawing/2014/main" id="{4F5BA591-A4DD-1D46-9869-2A0B78542D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" y="650"/>
              <a:ext cx="4748" cy="3349"/>
              <a:chOff x="488" y="650"/>
              <a:chExt cx="4748" cy="3349"/>
            </a:xfrm>
          </p:grpSpPr>
          <p:grpSp>
            <p:nvGrpSpPr>
              <p:cNvPr id="15365" name="Group 5">
                <a:extLst>
                  <a:ext uri="{FF2B5EF4-FFF2-40B4-BE49-F238E27FC236}">
                    <a16:creationId xmlns:a16="http://schemas.microsoft.com/office/drawing/2014/main" id="{8C9F8D25-9FB5-044F-A58A-D2A3142C16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5" y="997"/>
                <a:ext cx="3730" cy="2586"/>
                <a:chOff x="871" y="810"/>
                <a:chExt cx="3730" cy="2586"/>
              </a:xfrm>
            </p:grpSpPr>
            <p:sp>
              <p:nvSpPr>
                <p:cNvPr id="15366" name="Oval 6">
                  <a:extLst>
                    <a:ext uri="{FF2B5EF4-FFF2-40B4-BE49-F238E27FC236}">
                      <a16:creationId xmlns:a16="http://schemas.microsoft.com/office/drawing/2014/main" id="{CF790EF3-74D8-F143-B3C5-748894248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329412">
                  <a:off x="3371" y="981"/>
                  <a:ext cx="1230" cy="745"/>
                </a:xfrm>
                <a:prstGeom prst="ellipse">
                  <a:avLst/>
                </a:prstGeom>
                <a:solidFill>
                  <a:srgbClr val="FF9933">
                    <a:alpha val="50000"/>
                  </a:srgbClr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367" name="Oval 7">
                  <a:extLst>
                    <a:ext uri="{FF2B5EF4-FFF2-40B4-BE49-F238E27FC236}">
                      <a16:creationId xmlns:a16="http://schemas.microsoft.com/office/drawing/2014/main" id="{5D4E53CE-98FB-834E-9AF0-1FB9725F0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490271">
                  <a:off x="3570" y="810"/>
                  <a:ext cx="306" cy="468"/>
                </a:xfrm>
                <a:prstGeom prst="ellipse">
                  <a:avLst/>
                </a:prstGeom>
                <a:solidFill>
                  <a:srgbClr val="FF99FF">
                    <a:alpha val="50000"/>
                  </a:srgbClr>
                </a:solidFill>
                <a:ln w="9525">
                  <a:solidFill>
                    <a:srgbClr val="FF99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368" name="Oval 8">
                  <a:extLst>
                    <a:ext uri="{FF2B5EF4-FFF2-40B4-BE49-F238E27FC236}">
                      <a16:creationId xmlns:a16="http://schemas.microsoft.com/office/drawing/2014/main" id="{EA64D996-DDAB-E645-9F24-861DAB0158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2" y="2358"/>
                  <a:ext cx="456" cy="1038"/>
                </a:xfrm>
                <a:prstGeom prst="ellipse">
                  <a:avLst/>
                </a:prstGeom>
                <a:solidFill>
                  <a:srgbClr val="66FFFF">
                    <a:alpha val="50000"/>
                  </a:srgbClr>
                </a:solidFill>
                <a:ln w="9525">
                  <a:solidFill>
                    <a:srgbClr val="66F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369" name="Oval 9">
                  <a:extLst>
                    <a:ext uri="{FF2B5EF4-FFF2-40B4-BE49-F238E27FC236}">
                      <a16:creationId xmlns:a16="http://schemas.microsoft.com/office/drawing/2014/main" id="{1737C31B-7981-E949-BD6F-C5A9AA3EF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1656"/>
                  <a:ext cx="522" cy="762"/>
                </a:xfrm>
                <a:prstGeom prst="ellipse">
                  <a:avLst/>
                </a:prstGeom>
                <a:solidFill>
                  <a:schemeClr val="bg2">
                    <a:alpha val="50000"/>
                  </a:schemeClr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370" name="Oval 10">
                  <a:extLst>
                    <a:ext uri="{FF2B5EF4-FFF2-40B4-BE49-F238E27FC236}">
                      <a16:creationId xmlns:a16="http://schemas.microsoft.com/office/drawing/2014/main" id="{72D381C8-4A10-7945-92CB-4F53C87E3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029498">
                  <a:off x="871" y="2267"/>
                  <a:ext cx="2112" cy="889"/>
                </a:xfrm>
                <a:prstGeom prst="ellipse">
                  <a:avLst/>
                </a:prstGeom>
                <a:solidFill>
                  <a:srgbClr val="99FF33">
                    <a:alpha val="50000"/>
                  </a:srgbClr>
                </a:solidFill>
                <a:ln w="9525">
                  <a:solidFill>
                    <a:srgbClr val="99FF3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371" name="Oval 11">
                  <a:extLst>
                    <a:ext uri="{FF2B5EF4-FFF2-40B4-BE49-F238E27FC236}">
                      <a16:creationId xmlns:a16="http://schemas.microsoft.com/office/drawing/2014/main" id="{301D2A9F-BCC9-8A45-A60E-96DE717E0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88054">
                  <a:off x="2188" y="1202"/>
                  <a:ext cx="775" cy="1602"/>
                </a:xfrm>
                <a:prstGeom prst="ellipse">
                  <a:avLst/>
                </a:prstGeom>
                <a:solidFill>
                  <a:srgbClr val="008000">
                    <a:alpha val="50000"/>
                  </a:srgbClr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372" name="Oval 12">
                  <a:extLst>
                    <a:ext uri="{FF2B5EF4-FFF2-40B4-BE49-F238E27FC236}">
                      <a16:creationId xmlns:a16="http://schemas.microsoft.com/office/drawing/2014/main" id="{49961DA9-E4A2-9F40-BA1B-A5638C50C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6" y="1212"/>
                  <a:ext cx="276" cy="306"/>
                </a:xfrm>
                <a:prstGeom prst="ellipse">
                  <a:avLst/>
                </a:prstGeom>
                <a:solidFill>
                  <a:srgbClr val="663300">
                    <a:alpha val="50000"/>
                  </a:srgbClr>
                </a:solidFill>
                <a:ln w="9525">
                  <a:solidFill>
                    <a:srgbClr val="6633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15373" name="Picture 13">
                <a:extLst>
                  <a:ext uri="{FF2B5EF4-FFF2-40B4-BE49-F238E27FC236}">
                    <a16:creationId xmlns:a16="http://schemas.microsoft.com/office/drawing/2014/main" id="{59B40E38-73A9-3941-91D3-E5EB694A8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" y="650"/>
                <a:ext cx="4748" cy="3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5374" name="Text Box 14">
              <a:extLst>
                <a:ext uri="{FF2B5EF4-FFF2-40B4-BE49-F238E27FC236}">
                  <a16:creationId xmlns:a16="http://schemas.microsoft.com/office/drawing/2014/main" id="{C7724129-FB95-AC47-894B-801474008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310" y="2141"/>
              <a:ext cx="168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>
                  <a:latin typeface="Arial" panose="020B0604020202020204" pitchFamily="34" charset="0"/>
                </a:rPr>
                <a:t>   Young’s modulus (GPa)   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15375" name="Rectangle 15">
              <a:extLst>
                <a:ext uri="{FF2B5EF4-FFF2-40B4-BE49-F238E27FC236}">
                  <a16:creationId xmlns:a16="http://schemas.microsoft.com/office/drawing/2014/main" id="{F3031A6D-B121-AD4C-9E00-BBA092647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" y="3873"/>
              <a:ext cx="1252" cy="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GB" altLang="en-US" sz="1600" dirty="0">
                  <a:latin typeface="Arial" panose="020B0604020202020204" pitchFamily="34" charset="0"/>
                </a:rPr>
                <a:t>   Density (g/cm</a:t>
              </a:r>
              <a:r>
                <a:rPr lang="en-GB" altLang="en-US" sz="1600" baseline="30000" dirty="0">
                  <a:latin typeface="Arial" panose="020B0604020202020204" pitchFamily="34" charset="0"/>
                </a:rPr>
                <a:t>3</a:t>
              </a:r>
              <a:r>
                <a:rPr lang="en-GB" altLang="en-US" sz="1600" dirty="0">
                  <a:latin typeface="Arial" panose="020B0604020202020204" pitchFamily="34" charset="0"/>
                </a:rPr>
                <a:t>)    </a:t>
              </a:r>
              <a:endParaRPr lang="en-US" altLang="en-US" sz="1600" dirty="0">
                <a:latin typeface="Arial" panose="020B0604020202020204" pitchFamily="34" charset="0"/>
              </a:endParaRPr>
            </a:p>
          </p:txBody>
        </p:sp>
        <p:sp>
          <p:nvSpPr>
            <p:cNvPr id="15376" name="Text Box 16">
              <a:extLst>
                <a:ext uri="{FF2B5EF4-FFF2-40B4-BE49-F238E27FC236}">
                  <a16:creationId xmlns:a16="http://schemas.microsoft.com/office/drawing/2014/main" id="{7B82DE80-6983-8942-B06F-BCDFD7CBF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" y="744"/>
              <a:ext cx="1482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Modulus - Density</a:t>
              </a:r>
            </a:p>
          </p:txBody>
        </p:sp>
      </p:grpSp>
      <p:sp>
        <p:nvSpPr>
          <p:cNvPr id="15377" name="Rectangle 17">
            <a:extLst>
              <a:ext uri="{FF2B5EF4-FFF2-40B4-BE49-F238E27FC236}">
                <a16:creationId xmlns:a16="http://schemas.microsoft.com/office/drawing/2014/main" id="{418E90B6-A38D-D94F-8C94-C5D392CD8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10255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1, Frame 1.18</a:t>
            </a:r>
          </a:p>
        </p:txBody>
      </p:sp>
    </p:spTree>
    <p:extLst>
      <p:ext uri="{BB962C8B-B14F-4D97-AF65-F5344CB8AC3E}">
        <p14:creationId xmlns:p14="http://schemas.microsoft.com/office/powerpoint/2010/main" val="162874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>
            <a:extLst>
              <a:ext uri="{FF2B5EF4-FFF2-40B4-BE49-F238E27FC236}">
                <a16:creationId xmlns:a16="http://schemas.microsoft.com/office/drawing/2014/main" id="{20030ED6-7E58-1E49-A6A3-A51789EE4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5172075"/>
            <a:ext cx="1952625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Conductivity - </a:t>
            </a:r>
          </a:p>
          <a:p>
            <a:pPr algn="ctr"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Expansion</a:t>
            </a:r>
          </a:p>
        </p:txBody>
      </p:sp>
      <p:grpSp>
        <p:nvGrpSpPr>
          <p:cNvPr id="16388" name="Group 4">
            <a:extLst>
              <a:ext uri="{FF2B5EF4-FFF2-40B4-BE49-F238E27FC236}">
                <a16:creationId xmlns:a16="http://schemas.microsoft.com/office/drawing/2014/main" id="{1E12A566-D5D6-A64D-B1E8-0B5BB5CAECBA}"/>
              </a:ext>
            </a:extLst>
          </p:cNvPr>
          <p:cNvGrpSpPr>
            <a:grpSpLocks/>
          </p:cNvGrpSpPr>
          <p:nvPr/>
        </p:nvGrpSpPr>
        <p:grpSpPr bwMode="auto">
          <a:xfrm>
            <a:off x="774700" y="912813"/>
            <a:ext cx="7329488" cy="5645150"/>
            <a:chOff x="488" y="575"/>
            <a:chExt cx="4617" cy="3556"/>
          </a:xfrm>
        </p:grpSpPr>
        <p:grpSp>
          <p:nvGrpSpPr>
            <p:cNvPr id="16389" name="Group 5">
              <a:extLst>
                <a:ext uri="{FF2B5EF4-FFF2-40B4-BE49-F238E27FC236}">
                  <a16:creationId xmlns:a16="http://schemas.microsoft.com/office/drawing/2014/main" id="{2840EC7F-06A5-474C-B024-6DA5B24F7D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" y="575"/>
              <a:ext cx="4581" cy="3434"/>
              <a:chOff x="524" y="575"/>
              <a:chExt cx="4581" cy="3434"/>
            </a:xfrm>
          </p:grpSpPr>
          <p:grpSp>
            <p:nvGrpSpPr>
              <p:cNvPr id="16390" name="Group 6">
                <a:extLst>
                  <a:ext uri="{FF2B5EF4-FFF2-40B4-BE49-F238E27FC236}">
                    <a16:creationId xmlns:a16="http://schemas.microsoft.com/office/drawing/2014/main" id="{34A023DB-35B1-F343-8A90-B9F356C850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8" y="732"/>
                <a:ext cx="3682" cy="2474"/>
                <a:chOff x="1128" y="732"/>
                <a:chExt cx="3682" cy="2474"/>
              </a:xfrm>
            </p:grpSpPr>
            <p:sp>
              <p:nvSpPr>
                <p:cNvPr id="16391" name="Oval 7">
                  <a:extLst>
                    <a:ext uri="{FF2B5EF4-FFF2-40B4-BE49-F238E27FC236}">
                      <a16:creationId xmlns:a16="http://schemas.microsoft.com/office/drawing/2014/main" id="{2CD97C28-DA2D-9946-B140-8CE931D15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92212">
                  <a:off x="2957" y="1675"/>
                  <a:ext cx="1853" cy="486"/>
                </a:xfrm>
                <a:prstGeom prst="ellipse">
                  <a:avLst/>
                </a:prstGeom>
                <a:solidFill>
                  <a:srgbClr val="FF9933">
                    <a:alpha val="50000"/>
                  </a:srgbClr>
                </a:solidFill>
                <a:ln w="9525">
                  <a:solidFill>
                    <a:srgbClr val="FF993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392" name="Oval 8">
                  <a:extLst>
                    <a:ext uri="{FF2B5EF4-FFF2-40B4-BE49-F238E27FC236}">
                      <a16:creationId xmlns:a16="http://schemas.microsoft.com/office/drawing/2014/main" id="{3869086D-CDA1-CB4F-8A50-D55AD8500E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488734">
                  <a:off x="3600" y="2178"/>
                  <a:ext cx="1152" cy="444"/>
                </a:xfrm>
                <a:prstGeom prst="ellipse">
                  <a:avLst/>
                </a:prstGeom>
                <a:solidFill>
                  <a:srgbClr val="FF99FF">
                    <a:alpha val="50000"/>
                  </a:srgbClr>
                </a:solidFill>
                <a:ln w="9525">
                  <a:solidFill>
                    <a:srgbClr val="FF99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393" name="Oval 9">
                  <a:extLst>
                    <a:ext uri="{FF2B5EF4-FFF2-40B4-BE49-F238E27FC236}">
                      <a16:creationId xmlns:a16="http://schemas.microsoft.com/office/drawing/2014/main" id="{33A5A903-CCC6-0C46-89EA-9413E4E26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0" y="732"/>
                  <a:ext cx="1434" cy="480"/>
                </a:xfrm>
                <a:prstGeom prst="ellipse">
                  <a:avLst/>
                </a:prstGeom>
                <a:solidFill>
                  <a:srgbClr val="66FFFF">
                    <a:alpha val="50000"/>
                  </a:srgbClr>
                </a:solidFill>
                <a:ln w="9525">
                  <a:solidFill>
                    <a:srgbClr val="66F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394" name="Oval 10">
                  <a:extLst>
                    <a:ext uri="{FF2B5EF4-FFF2-40B4-BE49-F238E27FC236}">
                      <a16:creationId xmlns:a16="http://schemas.microsoft.com/office/drawing/2014/main" id="{3FAB1D1F-114A-5F4D-9FDF-7EDD4B21A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97107">
                  <a:off x="1590" y="1056"/>
                  <a:ext cx="876" cy="552"/>
                </a:xfrm>
                <a:prstGeom prst="ellipse">
                  <a:avLst/>
                </a:prstGeom>
                <a:solidFill>
                  <a:schemeClr val="bg2">
                    <a:alpha val="50000"/>
                  </a:schemeClr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395" name="Oval 11">
                  <a:extLst>
                    <a:ext uri="{FF2B5EF4-FFF2-40B4-BE49-F238E27FC236}">
                      <a16:creationId xmlns:a16="http://schemas.microsoft.com/office/drawing/2014/main" id="{70990C24-82FA-324D-B5CE-2F54D47626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160535">
                  <a:off x="1625" y="1512"/>
                  <a:ext cx="564" cy="1308"/>
                </a:xfrm>
                <a:prstGeom prst="ellipse">
                  <a:avLst/>
                </a:prstGeom>
                <a:solidFill>
                  <a:srgbClr val="008000">
                    <a:alpha val="50000"/>
                  </a:srgbClr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396" name="Oval 12">
                  <a:extLst>
                    <a:ext uri="{FF2B5EF4-FFF2-40B4-BE49-F238E27FC236}">
                      <a16:creationId xmlns:a16="http://schemas.microsoft.com/office/drawing/2014/main" id="{07914297-BF9C-6543-B16C-2F16B83E23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489023">
                  <a:off x="2306" y="1631"/>
                  <a:ext cx="485" cy="1575"/>
                </a:xfrm>
                <a:prstGeom prst="ellipse">
                  <a:avLst/>
                </a:prstGeom>
                <a:solidFill>
                  <a:srgbClr val="663300">
                    <a:alpha val="50000"/>
                  </a:srgbClr>
                </a:solidFill>
                <a:ln w="9525">
                  <a:solidFill>
                    <a:srgbClr val="6633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397" name="Oval 13">
                  <a:extLst>
                    <a:ext uri="{FF2B5EF4-FFF2-40B4-BE49-F238E27FC236}">
                      <a16:creationId xmlns:a16="http://schemas.microsoft.com/office/drawing/2014/main" id="{11398059-2621-FB42-94FC-64F04FAF5A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713687">
                  <a:off x="1128" y="972"/>
                  <a:ext cx="516" cy="996"/>
                </a:xfrm>
                <a:prstGeom prst="ellipse">
                  <a:avLst/>
                </a:prstGeom>
                <a:solidFill>
                  <a:srgbClr val="99FF33">
                    <a:alpha val="50000"/>
                  </a:srgbClr>
                </a:solidFill>
                <a:ln w="9525">
                  <a:solidFill>
                    <a:srgbClr val="99FF3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16398" name="Picture 14">
                <a:extLst>
                  <a:ext uri="{FF2B5EF4-FFF2-40B4-BE49-F238E27FC236}">
                    <a16:creationId xmlns:a16="http://schemas.microsoft.com/office/drawing/2014/main" id="{6DB1DEAE-41C7-AF4D-82CD-51FE38A53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" y="575"/>
                <a:ext cx="4581" cy="34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6399" name="Text Box 15">
              <a:extLst>
                <a:ext uri="{FF2B5EF4-FFF2-40B4-BE49-F238E27FC236}">
                  <a16:creationId xmlns:a16="http://schemas.microsoft.com/office/drawing/2014/main" id="{91AA983F-17A6-D848-8663-2905B0853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346" y="2127"/>
              <a:ext cx="1880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en-US" sz="1600">
                  <a:latin typeface="Arial" panose="020B0604020202020204" pitchFamily="34" charset="0"/>
                </a:rPr>
                <a:t>   Thermal expansion (10</a:t>
              </a:r>
              <a:r>
                <a:rPr lang="en-GB" altLang="en-US" sz="1600" baseline="30000">
                  <a:latin typeface="Arial" panose="020B0604020202020204" pitchFamily="34" charset="0"/>
                </a:rPr>
                <a:t>-6</a:t>
              </a:r>
              <a:r>
                <a:rPr lang="en-GB" altLang="en-US" sz="1600">
                  <a:latin typeface="Arial" panose="020B0604020202020204" pitchFamily="34" charset="0"/>
                </a:rPr>
                <a:t>/K)   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16400" name="Rectangle 16">
              <a:extLst>
                <a:ext uri="{FF2B5EF4-FFF2-40B4-BE49-F238E27FC236}">
                  <a16:creationId xmlns:a16="http://schemas.microsoft.com/office/drawing/2014/main" id="{EBEC686C-EA66-FD4E-A99A-1567AD554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5" y="3888"/>
              <a:ext cx="2008" cy="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GB" altLang="en-US" sz="1600" dirty="0">
                  <a:latin typeface="Arial" panose="020B0604020202020204" pitchFamily="34" charset="0"/>
                </a:rPr>
                <a:t>  Thermal conductivity (W/</a:t>
              </a:r>
              <a:r>
                <a:rPr lang="en-GB" altLang="en-US" sz="1600" dirty="0" err="1">
                  <a:latin typeface="Arial" panose="020B0604020202020204" pitchFamily="34" charset="0"/>
                </a:rPr>
                <a:t>m.K</a:t>
              </a:r>
              <a:r>
                <a:rPr lang="en-GB" altLang="en-US" sz="1600" dirty="0">
                  <a:latin typeface="Arial" panose="020B0604020202020204" pitchFamily="34" charset="0"/>
                </a:rPr>
                <a:t>)    </a:t>
              </a:r>
              <a:endParaRPr lang="en-US" altLang="en-US" sz="1600" dirty="0">
                <a:latin typeface="Arial" panose="020B0604020202020204" pitchFamily="34" charset="0"/>
              </a:endParaRPr>
            </a:p>
          </p:txBody>
        </p:sp>
      </p:grpSp>
      <p:sp>
        <p:nvSpPr>
          <p:cNvPr id="16401" name="Rectangle 17">
            <a:extLst>
              <a:ext uri="{FF2B5EF4-FFF2-40B4-BE49-F238E27FC236}">
                <a16:creationId xmlns:a16="http://schemas.microsoft.com/office/drawing/2014/main" id="{E06D3EA8-6AC0-7B44-A319-E377361CC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10255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1, Frame 1.20</a:t>
            </a:r>
          </a:p>
        </p:txBody>
      </p:sp>
    </p:spTree>
    <p:extLst>
      <p:ext uri="{BB962C8B-B14F-4D97-AF65-F5344CB8AC3E}">
        <p14:creationId xmlns:p14="http://schemas.microsoft.com/office/powerpoint/2010/main" val="46843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930EA4C-8E3A-5A45-A2F5-9F61F47CF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602" y="-63500"/>
            <a:ext cx="7886700" cy="1325563"/>
          </a:xfrm>
        </p:spPr>
        <p:txBody>
          <a:bodyPr/>
          <a:lstStyle/>
          <a:p>
            <a:r>
              <a:rPr lang="en-GB" altLang="en-US" dirty="0"/>
              <a:t>Optimised selection</a:t>
            </a:r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19292F9C-4863-D742-AFBA-F9690892F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2239963"/>
            <a:ext cx="180975" cy="39687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accent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C36469E9-688E-124D-A100-D6B307BCE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40" y="5050653"/>
            <a:ext cx="2413138" cy="1202510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accent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/>
            <a:r>
              <a:rPr lang="en-GB" altLang="en-US" sz="1800" dirty="0">
                <a:latin typeface="Arial" panose="020B0604020202020204" pitchFamily="34" charset="0"/>
              </a:rPr>
              <a:t>For beam bending,</a:t>
            </a:r>
          </a:p>
          <a:p>
            <a:pPr algn="ctr"/>
            <a:r>
              <a:rPr lang="en-GB" altLang="en-US" sz="1800" dirty="0">
                <a:latin typeface="Arial" panose="020B0604020202020204" pitchFamily="34" charset="0"/>
              </a:rPr>
              <a:t>Contours of constant</a:t>
            </a:r>
          </a:p>
          <a:p>
            <a:pPr algn="ctr"/>
            <a:r>
              <a:rPr lang="en-GB" altLang="en-US" sz="1800" dirty="0">
                <a:latin typeface="Arial" panose="020B0604020202020204" pitchFamily="34" charset="0"/>
              </a:rPr>
              <a:t>C are lines of slope 2 </a:t>
            </a:r>
          </a:p>
          <a:p>
            <a:pPr algn="ctr"/>
            <a:r>
              <a:rPr lang="en-GB" altLang="en-US" sz="1800" dirty="0">
                <a:latin typeface="Arial" panose="020B0604020202020204" pitchFamily="34" charset="0"/>
              </a:rPr>
              <a:t>on an E-</a:t>
            </a:r>
            <a:r>
              <a:rPr lang="en-GB" altLang="en-US" sz="1800" dirty="0">
                <a:latin typeface="Arial" panose="020B0604020202020204" pitchFamily="34" charset="0"/>
                <a:sym typeface="Symbol" pitchFamily="2" charset="2"/>
              </a:rPr>
              <a:t> chart</a:t>
            </a:r>
            <a:endParaRPr lang="en-GB" altLang="en-US" sz="1800" dirty="0">
              <a:latin typeface="Arial" panose="020B0604020202020204" pitchFamily="34" charset="0"/>
            </a:endParaRPr>
          </a:p>
        </p:txBody>
      </p:sp>
      <p:grpSp>
        <p:nvGrpSpPr>
          <p:cNvPr id="51211" name="Group 11">
            <a:extLst>
              <a:ext uri="{FF2B5EF4-FFF2-40B4-BE49-F238E27FC236}">
                <a16:creationId xmlns:a16="http://schemas.microsoft.com/office/drawing/2014/main" id="{3778B6DD-4BDD-514B-8C95-BD89A1FB6D9C}"/>
              </a:ext>
            </a:extLst>
          </p:cNvPr>
          <p:cNvGrpSpPr>
            <a:grpSpLocks/>
          </p:cNvGrpSpPr>
          <p:nvPr/>
        </p:nvGrpSpPr>
        <p:grpSpPr bwMode="auto">
          <a:xfrm>
            <a:off x="2767013" y="908050"/>
            <a:ext cx="5856287" cy="5592763"/>
            <a:chOff x="1743" y="572"/>
            <a:chExt cx="3689" cy="3523"/>
          </a:xfrm>
        </p:grpSpPr>
        <p:grpSp>
          <p:nvGrpSpPr>
            <p:cNvPr id="51212" name="Group 12">
              <a:extLst>
                <a:ext uri="{FF2B5EF4-FFF2-40B4-BE49-F238E27FC236}">
                  <a16:creationId xmlns:a16="http://schemas.microsoft.com/office/drawing/2014/main" id="{7F86527F-B92B-9944-9F0F-6E32544552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3" y="572"/>
              <a:ext cx="3689" cy="3523"/>
              <a:chOff x="1743" y="572"/>
              <a:chExt cx="3689" cy="3523"/>
            </a:xfrm>
          </p:grpSpPr>
          <p:grpSp>
            <p:nvGrpSpPr>
              <p:cNvPr id="51213" name="Group 13">
                <a:extLst>
                  <a:ext uri="{FF2B5EF4-FFF2-40B4-BE49-F238E27FC236}">
                    <a16:creationId xmlns:a16="http://schemas.microsoft.com/office/drawing/2014/main" id="{CF2245AE-8468-044E-BFA0-90780040BC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3" y="572"/>
                <a:ext cx="3689" cy="3523"/>
                <a:chOff x="1743" y="572"/>
                <a:chExt cx="3689" cy="3523"/>
              </a:xfrm>
            </p:grpSpPr>
            <p:sp>
              <p:nvSpPr>
                <p:cNvPr id="51214" name="Line 14">
                  <a:extLst>
                    <a:ext uri="{FF2B5EF4-FFF2-40B4-BE49-F238E27FC236}">
                      <a16:creationId xmlns:a16="http://schemas.microsoft.com/office/drawing/2014/main" id="{7EC1B35A-AF4F-F142-B379-85D9BBDC3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48" y="1141"/>
                  <a:ext cx="4" cy="2607"/>
                </a:xfrm>
                <a:prstGeom prst="line">
                  <a:avLst/>
                </a:prstGeom>
                <a:noFill/>
                <a:ln w="9525">
                  <a:solidFill>
                    <a:srgbClr val="A5002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5" name="Line 15">
                  <a:extLst>
                    <a:ext uri="{FF2B5EF4-FFF2-40B4-BE49-F238E27FC236}">
                      <a16:creationId xmlns:a16="http://schemas.microsoft.com/office/drawing/2014/main" id="{89D14596-52FD-634F-A170-936E3CFD80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10" y="2177"/>
                  <a:ext cx="2992" cy="0"/>
                </a:xfrm>
                <a:prstGeom prst="line">
                  <a:avLst/>
                </a:prstGeom>
                <a:noFill/>
                <a:ln w="9525">
                  <a:solidFill>
                    <a:srgbClr val="A5002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6" name="Line 16">
                  <a:extLst>
                    <a:ext uri="{FF2B5EF4-FFF2-40B4-BE49-F238E27FC236}">
                      <a16:creationId xmlns:a16="http://schemas.microsoft.com/office/drawing/2014/main" id="{F9CFDCA9-5CAA-9540-B465-49FC48A0D9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99" y="2687"/>
                  <a:ext cx="2992" cy="0"/>
                </a:xfrm>
                <a:prstGeom prst="line">
                  <a:avLst/>
                </a:prstGeom>
                <a:noFill/>
                <a:ln w="9525">
                  <a:solidFill>
                    <a:srgbClr val="A5002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7" name="Line 17">
                  <a:extLst>
                    <a:ext uri="{FF2B5EF4-FFF2-40B4-BE49-F238E27FC236}">
                      <a16:creationId xmlns:a16="http://schemas.microsoft.com/office/drawing/2014/main" id="{0E956B19-FEDA-E641-8803-41A9E4AA32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99" y="3193"/>
                  <a:ext cx="3003" cy="5"/>
                </a:xfrm>
                <a:prstGeom prst="line">
                  <a:avLst/>
                </a:prstGeom>
                <a:noFill/>
                <a:ln w="9525">
                  <a:solidFill>
                    <a:srgbClr val="A5002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8" name="Rectangle 18">
                  <a:extLst>
                    <a:ext uri="{FF2B5EF4-FFF2-40B4-BE49-F238E27FC236}">
                      <a16:creationId xmlns:a16="http://schemas.microsoft.com/office/drawing/2014/main" id="{CC393BB6-9411-534C-94A4-AC6A860F1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8" y="572"/>
                  <a:ext cx="768" cy="442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rgbClr val="A5002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19" name="Line 19">
                  <a:extLst>
                    <a:ext uri="{FF2B5EF4-FFF2-40B4-BE49-F238E27FC236}">
                      <a16:creationId xmlns:a16="http://schemas.microsoft.com/office/drawing/2014/main" id="{D58E1D3D-B8A8-2943-A44E-DC17E3F817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018" y="898"/>
                  <a:ext cx="124" cy="273"/>
                </a:xfrm>
                <a:prstGeom prst="line">
                  <a:avLst/>
                </a:prstGeom>
                <a:noFill/>
                <a:ln w="25400">
                  <a:solidFill>
                    <a:srgbClr val="A5002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aphicFrame>
              <p:nvGraphicFramePr>
                <p:cNvPr id="51220" name="Object 20">
                  <a:extLst>
                    <a:ext uri="{FF2B5EF4-FFF2-40B4-BE49-F238E27FC236}">
                      <a16:creationId xmlns:a16="http://schemas.microsoft.com/office/drawing/2014/main" id="{E23D803C-2CDE-074C-B03F-D051B5486C9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930" y="606"/>
                <a:ext cx="424" cy="34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94" name="Equation" r:id="rId3" imgW="1270000" imgH="1117600" progId="Equation.3">
                        <p:embed/>
                      </p:oleObj>
                    </mc:Choice>
                    <mc:Fallback>
                      <p:oleObj name="Equation" r:id="rId3" imgW="1270000" imgH="1117600" progId="Equation.3">
                        <p:embed/>
                        <p:pic>
                          <p:nvPicPr>
                            <p:cNvPr id="51220" name="Object 20">
                              <a:extLst>
                                <a:ext uri="{FF2B5EF4-FFF2-40B4-BE49-F238E27FC236}">
                                  <a16:creationId xmlns:a16="http://schemas.microsoft.com/office/drawing/2014/main" id="{E23D803C-2CDE-074C-B03F-D051B5486C9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30" y="606"/>
                              <a:ext cx="424" cy="341"/>
                            </a:xfrm>
                            <a:prstGeom prst="rect">
                              <a:avLst/>
                            </a:prstGeom>
                            <a:solidFill>
                              <a:srgbClr val="EAEAEA"/>
                            </a:solidFill>
                            <a:ln w="1905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221" name="Object 21">
                  <a:extLst>
                    <a:ext uri="{FF2B5EF4-FFF2-40B4-BE49-F238E27FC236}">
                      <a16:creationId xmlns:a16="http://schemas.microsoft.com/office/drawing/2014/main" id="{CCAAE6B7-8CBA-424F-B441-4209A24DDEB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954" y="586"/>
                <a:ext cx="684" cy="4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95" name="Equation" r:id="rId5" imgW="1854200" imgH="1193800" progId="Equation.3">
                        <p:embed/>
                      </p:oleObj>
                    </mc:Choice>
                    <mc:Fallback>
                      <p:oleObj name="Equation" r:id="rId5" imgW="1854200" imgH="1193800" progId="Equation.3">
                        <p:embed/>
                        <p:pic>
                          <p:nvPicPr>
                            <p:cNvPr id="51221" name="Object 21">
                              <a:extLst>
                                <a:ext uri="{FF2B5EF4-FFF2-40B4-BE49-F238E27FC236}">
                                  <a16:creationId xmlns:a16="http://schemas.microsoft.com/office/drawing/2014/main" id="{CCAAE6B7-8CBA-424F-B441-4209A24DDEB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54" y="586"/>
                              <a:ext cx="684" cy="4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A5002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1222" name="Object 22">
                  <a:extLst>
                    <a:ext uri="{FF2B5EF4-FFF2-40B4-BE49-F238E27FC236}">
                      <a16:creationId xmlns:a16="http://schemas.microsoft.com/office/drawing/2014/main" id="{E3807180-B749-D042-9A97-391950982EC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87" y="613"/>
                <a:ext cx="654" cy="35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96" name="Equation" r:id="rId7" imgW="1854200" imgH="1193800" progId="Equation.3">
                        <p:embed/>
                      </p:oleObj>
                    </mc:Choice>
                    <mc:Fallback>
                      <p:oleObj name="Equation" r:id="rId7" imgW="1854200" imgH="1193800" progId="Equation.3">
                        <p:embed/>
                        <p:pic>
                          <p:nvPicPr>
                            <p:cNvPr id="51222" name="Object 22">
                              <a:extLst>
                                <a:ext uri="{FF2B5EF4-FFF2-40B4-BE49-F238E27FC236}">
                                  <a16:creationId xmlns:a16="http://schemas.microsoft.com/office/drawing/2014/main" id="{E3807180-B749-D042-9A97-391950982EC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87" y="613"/>
                              <a:ext cx="654" cy="353"/>
                            </a:xfrm>
                            <a:prstGeom prst="rect">
                              <a:avLst/>
                            </a:prstGeom>
                            <a:solidFill>
                              <a:srgbClr val="EAEAEA"/>
                            </a:solidFill>
                            <a:ln w="19050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:ln>
                            <a:effectLst/>
                            <a:extLs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51223" name="Line 23">
                  <a:extLst>
                    <a:ext uri="{FF2B5EF4-FFF2-40B4-BE49-F238E27FC236}">
                      <a16:creationId xmlns:a16="http://schemas.microsoft.com/office/drawing/2014/main" id="{2F05395C-A227-DF46-ABBF-9B20408AA0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6" y="977"/>
                  <a:ext cx="17" cy="213"/>
                </a:xfrm>
                <a:prstGeom prst="line">
                  <a:avLst/>
                </a:prstGeom>
                <a:noFill/>
                <a:ln w="25400">
                  <a:solidFill>
                    <a:srgbClr val="A5002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24" name="Line 24">
                  <a:extLst>
                    <a:ext uri="{FF2B5EF4-FFF2-40B4-BE49-F238E27FC236}">
                      <a16:creationId xmlns:a16="http://schemas.microsoft.com/office/drawing/2014/main" id="{A1B9A2A4-1C6A-2C48-9FD4-838FAA1FA4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7" y="956"/>
                  <a:ext cx="242" cy="225"/>
                </a:xfrm>
                <a:prstGeom prst="line">
                  <a:avLst/>
                </a:prstGeom>
                <a:noFill/>
                <a:ln w="25400">
                  <a:solidFill>
                    <a:srgbClr val="A50021"/>
                  </a:solidFill>
                  <a:round/>
                  <a:headEnd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1225" name="Group 25">
                  <a:extLst>
                    <a:ext uri="{FF2B5EF4-FFF2-40B4-BE49-F238E27FC236}">
                      <a16:creationId xmlns:a16="http://schemas.microsoft.com/office/drawing/2014/main" id="{6DFC3DDF-5A98-BC4E-8CFE-35CEBA966D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43" y="1010"/>
                  <a:ext cx="3689" cy="3085"/>
                  <a:chOff x="1743" y="1010"/>
                  <a:chExt cx="3689" cy="3085"/>
                </a:xfrm>
              </p:grpSpPr>
              <p:sp>
                <p:nvSpPr>
                  <p:cNvPr id="51226" name="Line 26">
                    <a:extLst>
                      <a:ext uri="{FF2B5EF4-FFF2-40B4-BE49-F238E27FC236}">
                        <a16:creationId xmlns:a16="http://schemas.microsoft.com/office/drawing/2014/main" id="{F5C18AE4-CE98-EF40-818B-F2B639C8F1D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82" y="1106"/>
                    <a:ext cx="2083" cy="2095"/>
                  </a:xfrm>
                  <a:prstGeom prst="line">
                    <a:avLst/>
                  </a:prstGeom>
                  <a:noFill/>
                  <a:ln w="38100">
                    <a:solidFill>
                      <a:srgbClr val="A5002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27" name="Line 27">
                    <a:extLst>
                      <a:ext uri="{FF2B5EF4-FFF2-40B4-BE49-F238E27FC236}">
                        <a16:creationId xmlns:a16="http://schemas.microsoft.com/office/drawing/2014/main" id="{12FF9A7D-F344-6441-92D6-E5D0966F44A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3" y="1111"/>
                    <a:ext cx="1191" cy="2627"/>
                  </a:xfrm>
                  <a:prstGeom prst="line">
                    <a:avLst/>
                  </a:prstGeom>
                  <a:noFill/>
                  <a:ln w="28575">
                    <a:solidFill>
                      <a:srgbClr val="A5002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228" name="Line 28">
                    <a:extLst>
                      <a:ext uri="{FF2B5EF4-FFF2-40B4-BE49-F238E27FC236}">
                        <a16:creationId xmlns:a16="http://schemas.microsoft.com/office/drawing/2014/main" id="{C6340F75-25EB-444D-BD3F-E77C328357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95" y="1101"/>
                    <a:ext cx="3015" cy="1591"/>
                  </a:xfrm>
                  <a:prstGeom prst="line">
                    <a:avLst/>
                  </a:prstGeom>
                  <a:noFill/>
                  <a:ln w="28575">
                    <a:solidFill>
                      <a:srgbClr val="A5002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229" name="Group 29">
                    <a:extLst>
                      <a:ext uri="{FF2B5EF4-FFF2-40B4-BE49-F238E27FC236}">
                        <a16:creationId xmlns:a16="http://schemas.microsoft.com/office/drawing/2014/main" id="{1110F6D2-2C2F-254E-B346-2F3F7858C85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43" y="1010"/>
                    <a:ext cx="3689" cy="3085"/>
                    <a:chOff x="1743" y="1010"/>
                    <a:chExt cx="3689" cy="3085"/>
                  </a:xfrm>
                </p:grpSpPr>
                <p:sp>
                  <p:nvSpPr>
                    <p:cNvPr id="51230" name="Rectangle 30">
                      <a:extLst>
                        <a:ext uri="{FF2B5EF4-FFF2-40B4-BE49-F238E27FC236}">
                          <a16:creationId xmlns:a16="http://schemas.microsoft.com/office/drawing/2014/main" id="{2CEC6FB1-D00F-1343-9F3D-6599E7D36B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5" y="3079"/>
                      <a:ext cx="316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A5002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GB" altLang="en-US" sz="1800">
                          <a:latin typeface="Arial" panose="020B0604020202020204" pitchFamily="34" charset="0"/>
                        </a:rPr>
                        <a:t>0.1</a:t>
                      </a:r>
                      <a:endParaRPr lang="en-GB" altLang="en-US" sz="1800" baseline="300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231" name="Rectangle 31">
                      <a:extLst>
                        <a:ext uri="{FF2B5EF4-FFF2-40B4-BE49-F238E27FC236}">
                          <a16:creationId xmlns:a16="http://schemas.microsoft.com/office/drawing/2014/main" id="{7D755F92-25F2-E84C-B23F-72E9054C9E0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24" y="2072"/>
                      <a:ext cx="276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A5002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GB" altLang="en-US" sz="1800">
                          <a:latin typeface="Arial" panose="020B0604020202020204" pitchFamily="34" charset="0"/>
                        </a:rPr>
                        <a:t>10</a:t>
                      </a:r>
                      <a:endParaRPr lang="en-GB" altLang="en-US" sz="1800" baseline="300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232" name="Rectangle 32">
                      <a:extLst>
                        <a:ext uri="{FF2B5EF4-FFF2-40B4-BE49-F238E27FC236}">
                          <a16:creationId xmlns:a16="http://schemas.microsoft.com/office/drawing/2014/main" id="{28D76552-66F7-B946-A2F9-6BB33B5203A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75" y="2592"/>
                      <a:ext cx="196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A5002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GB" altLang="en-US" sz="1800">
                          <a:latin typeface="Arial" panose="020B0604020202020204" pitchFamily="34" charset="0"/>
                        </a:rPr>
                        <a:t>1</a:t>
                      </a:r>
                      <a:endParaRPr lang="en-GB" altLang="en-US" sz="1800" baseline="30000"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1233" name="Rectangle 33">
                      <a:extLst>
                        <a:ext uri="{FF2B5EF4-FFF2-40B4-BE49-F238E27FC236}">
                          <a16:creationId xmlns:a16="http://schemas.microsoft.com/office/drawing/2014/main" id="{DEB84E6C-607A-804F-B16E-959A69B17E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6" y="1550"/>
                      <a:ext cx="356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A5002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GB" altLang="en-US" sz="1800">
                          <a:latin typeface="Arial" panose="020B0604020202020204" pitchFamily="34" charset="0"/>
                        </a:rPr>
                        <a:t>100</a:t>
                      </a:r>
                      <a:endParaRPr lang="en-GB" altLang="en-US" sz="1800" baseline="30000">
                        <a:latin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51234" name="Group 34">
                      <a:extLst>
                        <a:ext uri="{FF2B5EF4-FFF2-40B4-BE49-F238E27FC236}">
                          <a16:creationId xmlns:a16="http://schemas.microsoft.com/office/drawing/2014/main" id="{E2DD9BF9-C611-C249-BBA4-EA5499FD084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43" y="1010"/>
                      <a:ext cx="3689" cy="3085"/>
                      <a:chOff x="1743" y="1010"/>
                      <a:chExt cx="3689" cy="3085"/>
                    </a:xfrm>
                  </p:grpSpPr>
                  <p:sp>
                    <p:nvSpPr>
                      <p:cNvPr id="51235" name="Line 35">
                        <a:extLst>
                          <a:ext uri="{FF2B5EF4-FFF2-40B4-BE49-F238E27FC236}">
                            <a16:creationId xmlns:a16="http://schemas.microsoft.com/office/drawing/2014/main" id="{F38E8F52-7D34-F745-A779-8CA73772835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4264" y="1116"/>
                        <a:ext cx="4" cy="2607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A5002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1236" name="Line 36">
                        <a:extLst>
                          <a:ext uri="{FF2B5EF4-FFF2-40B4-BE49-F238E27FC236}">
                            <a16:creationId xmlns:a16="http://schemas.microsoft.com/office/drawing/2014/main" id="{C7EDDD5A-B224-E148-B752-CEB80B491A2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205" y="1651"/>
                        <a:ext cx="2991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A5002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1237" name="Oval 37">
                        <a:extLst>
                          <a:ext uri="{FF2B5EF4-FFF2-40B4-BE49-F238E27FC236}">
                            <a16:creationId xmlns:a16="http://schemas.microsoft.com/office/drawing/2014/main" id="{BF3AFA3B-F65C-6942-9283-A3B7F01EE94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321979">
                        <a:off x="3319" y="3091"/>
                        <a:ext cx="284" cy="554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A5002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GB" altLang="en-US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1238" name="Oval 38">
                        <a:extLst>
                          <a:ext uri="{FF2B5EF4-FFF2-40B4-BE49-F238E27FC236}">
                            <a16:creationId xmlns:a16="http://schemas.microsoft.com/office/drawing/2014/main" id="{1AFEB770-E368-C146-8FE6-754723D1435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244318">
                        <a:off x="3326" y="1598"/>
                        <a:ext cx="517" cy="954"/>
                      </a:xfrm>
                      <a:prstGeom prst="ellipse">
                        <a:avLst/>
                      </a:prstGeom>
                      <a:solidFill>
                        <a:srgbClr val="FCB2F5"/>
                      </a:solidFill>
                      <a:ln w="9525">
                        <a:solidFill>
                          <a:srgbClr val="A5002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1239" name="Rectangle 39">
                        <a:extLst>
                          <a:ext uri="{FF2B5EF4-FFF2-40B4-BE49-F238E27FC236}">
                            <a16:creationId xmlns:a16="http://schemas.microsoft.com/office/drawing/2014/main" id="{F93B0FC7-4751-B947-AD53-353BC5A51DD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88" y="1108"/>
                        <a:ext cx="3026" cy="262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A5002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1240" name="Oval 40">
                        <a:extLst>
                          <a:ext uri="{FF2B5EF4-FFF2-40B4-BE49-F238E27FC236}">
                            <a16:creationId xmlns:a16="http://schemas.microsoft.com/office/drawing/2014/main" id="{F796430B-78E9-6442-AE4F-7F569410F79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720883">
                        <a:off x="3292" y="2303"/>
                        <a:ext cx="332" cy="1172"/>
                      </a:xfrm>
                      <a:prstGeom prst="ellipse">
                        <a:avLst/>
                      </a:prstGeom>
                      <a:solidFill>
                        <a:srgbClr val="CCCC00"/>
                      </a:solidFill>
                      <a:ln w="9525">
                        <a:solidFill>
                          <a:srgbClr val="A5002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1241" name="Oval 41">
                        <a:extLst>
                          <a:ext uri="{FF2B5EF4-FFF2-40B4-BE49-F238E27FC236}">
                            <a16:creationId xmlns:a16="http://schemas.microsoft.com/office/drawing/2014/main" id="{9055CBD3-43A3-E748-B14B-03007FBB367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2322648">
                        <a:off x="2294" y="2881"/>
                        <a:ext cx="604" cy="920"/>
                      </a:xfrm>
                      <a:prstGeom prst="ellipse">
                        <a:avLst/>
                      </a:prstGeom>
                      <a:solidFill>
                        <a:srgbClr val="99CCFF"/>
                      </a:solidFill>
                      <a:ln w="9525">
                        <a:solidFill>
                          <a:srgbClr val="A5002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GB" altLang="en-US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1242" name="Oval 42">
                        <a:extLst>
                          <a:ext uri="{FF2B5EF4-FFF2-40B4-BE49-F238E27FC236}">
                            <a16:creationId xmlns:a16="http://schemas.microsoft.com/office/drawing/2014/main" id="{BF7CFB3A-0869-7343-928C-1FCC341F90F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1114787">
                        <a:off x="3756" y="1184"/>
                        <a:ext cx="466" cy="534"/>
                      </a:xfrm>
                      <a:prstGeom prst="ellipse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A5002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GB" altLang="en-US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1243" name="Oval 43">
                        <a:extLst>
                          <a:ext uri="{FF2B5EF4-FFF2-40B4-BE49-F238E27FC236}">
                            <a16:creationId xmlns:a16="http://schemas.microsoft.com/office/drawing/2014/main" id="{4F07D541-4CA5-1143-B2D5-D6431796F1E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-1878138">
                        <a:off x="3744" y="1440"/>
                        <a:ext cx="1362" cy="921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A5002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algn="ctr"/>
                        <a:endParaRPr lang="en-GB" altLang="en-US" sz="1800">
                          <a:latin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51244" name="Oval 44">
                        <a:extLst>
                          <a:ext uri="{FF2B5EF4-FFF2-40B4-BE49-F238E27FC236}">
                            <a16:creationId xmlns:a16="http://schemas.microsoft.com/office/drawing/2014/main" id="{65FF17A8-3661-3E49-BEBB-E1E69ABBCC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-1220849">
                        <a:off x="2416" y="2205"/>
                        <a:ext cx="816" cy="154"/>
                      </a:xfrm>
                      <a:prstGeom prst="ellipse">
                        <a:avLst/>
                      </a:prstGeom>
                      <a:solidFill>
                        <a:srgbClr val="66FF66"/>
                      </a:solidFill>
                      <a:ln w="9525">
                        <a:solidFill>
                          <a:srgbClr val="A5002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1245" name="Text Box 45">
                        <a:extLst>
                          <a:ext uri="{FF2B5EF4-FFF2-40B4-BE49-F238E27FC236}">
                            <a16:creationId xmlns:a16="http://schemas.microsoft.com/office/drawing/2014/main" id="{CF9A5977-5E0E-F343-B199-DE4DB5F967A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548" y="2446"/>
                        <a:ext cx="540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Metals</a:t>
                        </a:r>
                      </a:p>
                    </p:txBody>
                  </p:sp>
                  <p:sp>
                    <p:nvSpPr>
                      <p:cNvPr id="51246" name="Text Box 46">
                        <a:extLst>
                          <a:ext uri="{FF2B5EF4-FFF2-40B4-BE49-F238E27FC236}">
                            <a16:creationId xmlns:a16="http://schemas.microsoft.com/office/drawing/2014/main" id="{5A6C438F-74F4-364F-84DB-3FBC2994BF9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776" y="2811"/>
                        <a:ext cx="716" cy="2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Polymers</a:t>
                        </a:r>
                      </a:p>
                    </p:txBody>
                  </p:sp>
                  <p:sp>
                    <p:nvSpPr>
                      <p:cNvPr id="51247" name="Text Box 47">
                        <a:extLst>
                          <a:ext uri="{FF2B5EF4-FFF2-40B4-BE49-F238E27FC236}">
                            <a16:creationId xmlns:a16="http://schemas.microsoft.com/office/drawing/2014/main" id="{5AF17E52-3F30-0848-A7DB-BBEFC18047D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616" y="3465"/>
                        <a:ext cx="836" cy="2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Elastomers</a:t>
                        </a:r>
                      </a:p>
                    </p:txBody>
                  </p:sp>
                  <p:sp>
                    <p:nvSpPr>
                      <p:cNvPr id="51248" name="Text Box 48">
                        <a:extLst>
                          <a:ext uri="{FF2B5EF4-FFF2-40B4-BE49-F238E27FC236}">
                            <a16:creationId xmlns:a16="http://schemas.microsoft.com/office/drawing/2014/main" id="{7F54EBD8-0ABF-EE42-8415-C5940E18E8A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321" y="1935"/>
                        <a:ext cx="564" cy="2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Woods</a:t>
                        </a:r>
                      </a:p>
                    </p:txBody>
                  </p:sp>
                  <p:sp>
                    <p:nvSpPr>
                      <p:cNvPr id="51249" name="Text Box 49">
                        <a:extLst>
                          <a:ext uri="{FF2B5EF4-FFF2-40B4-BE49-F238E27FC236}">
                            <a16:creationId xmlns:a16="http://schemas.microsoft.com/office/drawing/2014/main" id="{D878A77F-73AA-544B-ACC8-0C6EBF98430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509" y="1558"/>
                        <a:ext cx="876" cy="2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Composites</a:t>
                        </a:r>
                      </a:p>
                    </p:txBody>
                  </p:sp>
                  <p:sp>
                    <p:nvSpPr>
                      <p:cNvPr id="51250" name="Text Box 50">
                        <a:extLst>
                          <a:ext uri="{FF2B5EF4-FFF2-40B4-BE49-F238E27FC236}">
                            <a16:creationId xmlns:a16="http://schemas.microsoft.com/office/drawing/2014/main" id="{C82A2B72-8268-E141-8163-3BE2E7B83DDE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778" y="3527"/>
                        <a:ext cx="556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Foams</a:t>
                        </a:r>
                      </a:p>
                    </p:txBody>
                  </p:sp>
                  <p:sp>
                    <p:nvSpPr>
                      <p:cNvPr id="51251" name="Text Box 51">
                        <a:extLst>
                          <a:ext uri="{FF2B5EF4-FFF2-40B4-BE49-F238E27FC236}">
                            <a16:creationId xmlns:a16="http://schemas.microsoft.com/office/drawing/2014/main" id="{D507651A-23AB-784C-A0A6-7F720669E7D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828" y="3590"/>
                        <a:ext cx="396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0.01</a:t>
                        </a:r>
                      </a:p>
                    </p:txBody>
                  </p:sp>
                  <p:sp>
                    <p:nvSpPr>
                      <p:cNvPr id="51252" name="Text Box 52">
                        <a:extLst>
                          <a:ext uri="{FF2B5EF4-FFF2-40B4-BE49-F238E27FC236}">
                            <a16:creationId xmlns:a16="http://schemas.microsoft.com/office/drawing/2014/main" id="{D4EC9C1E-D8A0-6C4A-A822-E550C156F12E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802" y="1010"/>
                        <a:ext cx="436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1000</a:t>
                        </a:r>
                      </a:p>
                    </p:txBody>
                  </p:sp>
                  <p:sp>
                    <p:nvSpPr>
                      <p:cNvPr id="51253" name="Text Box 53">
                        <a:extLst>
                          <a:ext uri="{FF2B5EF4-FFF2-40B4-BE49-F238E27FC236}">
                            <a16:creationId xmlns:a16="http://schemas.microsoft.com/office/drawing/2014/main" id="{9F1B0FC9-2829-9F4B-B7FA-6B82DF10ADA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076" y="3716"/>
                        <a:ext cx="356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100</a:t>
                        </a:r>
                      </a:p>
                    </p:txBody>
                  </p:sp>
                  <p:sp>
                    <p:nvSpPr>
                      <p:cNvPr id="51254" name="Text Box 54">
                        <a:extLst>
                          <a:ext uri="{FF2B5EF4-FFF2-40B4-BE49-F238E27FC236}">
                            <a16:creationId xmlns:a16="http://schemas.microsoft.com/office/drawing/2014/main" id="{E410D0A6-950E-BA40-8F51-2760A68421E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086" y="3725"/>
                        <a:ext cx="316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0.1</a:t>
                        </a:r>
                      </a:p>
                    </p:txBody>
                  </p:sp>
                  <p:sp>
                    <p:nvSpPr>
                      <p:cNvPr id="51255" name="Text Box 55">
                        <a:extLst>
                          <a:ext uri="{FF2B5EF4-FFF2-40B4-BE49-F238E27FC236}">
                            <a16:creationId xmlns:a16="http://schemas.microsoft.com/office/drawing/2014/main" id="{15FAD15B-D05A-4241-B787-217C137ECA5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162" y="3719"/>
                        <a:ext cx="196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51256" name="Text Box 56">
                        <a:extLst>
                          <a:ext uri="{FF2B5EF4-FFF2-40B4-BE49-F238E27FC236}">
                            <a16:creationId xmlns:a16="http://schemas.microsoft.com/office/drawing/2014/main" id="{FD4278BB-9C29-A24B-A255-8FCAFAE1CB1E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51" y="3708"/>
                        <a:ext cx="276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10</a:t>
                        </a:r>
                      </a:p>
                    </p:txBody>
                  </p:sp>
                  <p:sp>
                    <p:nvSpPr>
                      <p:cNvPr id="51257" name="Text Box 57">
                        <a:extLst>
                          <a:ext uri="{FF2B5EF4-FFF2-40B4-BE49-F238E27FC236}">
                            <a16:creationId xmlns:a16="http://schemas.microsoft.com/office/drawing/2014/main" id="{C6E5D77A-D3E9-0340-8F7B-B0FA2A5EE4D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130" y="3864"/>
                        <a:ext cx="1185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Density  (Mg/m</a:t>
                        </a:r>
                        <a:r>
                          <a:rPr lang="en-GB" altLang="en-US" sz="1800" baseline="30000">
                            <a:latin typeface="Arial" panose="020B0604020202020204" pitchFamily="34" charset="0"/>
                          </a:rPr>
                          <a:t>3</a:t>
                        </a:r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)</a:t>
                        </a:r>
                      </a:p>
                    </p:txBody>
                  </p:sp>
                  <p:sp>
                    <p:nvSpPr>
                      <p:cNvPr id="51258" name="Text Box 58">
                        <a:extLst>
                          <a:ext uri="{FF2B5EF4-FFF2-40B4-BE49-F238E27FC236}">
                            <a16:creationId xmlns:a16="http://schemas.microsoft.com/office/drawing/2014/main" id="{C0837BDE-F331-EC48-B37A-7BA783D8086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 rot="-5400000">
                        <a:off x="906" y="2233"/>
                        <a:ext cx="1906" cy="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Young’s modulus E, (GPa)</a:t>
                        </a:r>
                      </a:p>
                    </p:txBody>
                  </p:sp>
                  <p:sp>
                    <p:nvSpPr>
                      <p:cNvPr id="51259" name="Text Box 59">
                        <a:extLst>
                          <a:ext uri="{FF2B5EF4-FFF2-40B4-BE49-F238E27FC236}">
                            <a16:creationId xmlns:a16="http://schemas.microsoft.com/office/drawing/2014/main" id="{8D1A2190-8F03-9A40-89BD-385932830D0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044" y="1255"/>
                        <a:ext cx="724" cy="23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A5002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GB" altLang="en-US" sz="1800">
                            <a:latin typeface="Arial" panose="020B0604020202020204" pitchFamily="34" charset="0"/>
                          </a:rPr>
                          <a:t>Ceramics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51260" name="Line 60">
                <a:extLst>
                  <a:ext uri="{FF2B5EF4-FFF2-40B4-BE49-F238E27FC236}">
                    <a16:creationId xmlns:a16="http://schemas.microsoft.com/office/drawing/2014/main" id="{EADBF1CE-7949-B748-B5CE-0DFE88C97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5" y="3411"/>
                <a:ext cx="51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1" name="Line 61">
                <a:extLst>
                  <a:ext uri="{FF2B5EF4-FFF2-40B4-BE49-F238E27FC236}">
                    <a16:creationId xmlns:a16="http://schemas.microsoft.com/office/drawing/2014/main" id="{CA328776-2187-E04F-9ADB-F14DC6BC2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2" y="2210"/>
                <a:ext cx="132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2" name="Line 62">
                <a:extLst>
                  <a:ext uri="{FF2B5EF4-FFF2-40B4-BE49-F238E27FC236}">
                    <a16:creationId xmlns:a16="http://schemas.microsoft.com/office/drawing/2014/main" id="{9E5CEF72-9EB9-1A48-B402-CC4036171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5" y="2777"/>
                <a:ext cx="233" cy="1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3" name="Line 63">
                <a:extLst>
                  <a:ext uri="{FF2B5EF4-FFF2-40B4-BE49-F238E27FC236}">
                    <a16:creationId xmlns:a16="http://schemas.microsoft.com/office/drawing/2014/main" id="{ACDB0CB6-7A22-C246-828E-7A434AB7A3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2" y="3424"/>
                <a:ext cx="153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4" name="Line 64">
                <a:extLst>
                  <a:ext uri="{FF2B5EF4-FFF2-40B4-BE49-F238E27FC236}">
                    <a16:creationId xmlns:a16="http://schemas.microsoft.com/office/drawing/2014/main" id="{4CEEB929-5182-0C4D-8A3B-6F541B248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05" y="2077"/>
                <a:ext cx="72" cy="1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5" name="Line 65">
                <a:extLst>
                  <a:ext uri="{FF2B5EF4-FFF2-40B4-BE49-F238E27FC236}">
                    <a16:creationId xmlns:a16="http://schemas.microsoft.com/office/drawing/2014/main" id="{9B00289B-B658-D747-9BE4-69ACE833E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1" y="1710"/>
                <a:ext cx="284" cy="19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66" name="Line 66">
                <a:extLst>
                  <a:ext uri="{FF2B5EF4-FFF2-40B4-BE49-F238E27FC236}">
                    <a16:creationId xmlns:a16="http://schemas.microsoft.com/office/drawing/2014/main" id="{4C3B6A75-4087-7B40-A3E7-7BB2FE40C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6" y="1369"/>
                <a:ext cx="182" cy="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1267" name="Line 67">
              <a:extLst>
                <a:ext uri="{FF2B5EF4-FFF2-40B4-BE49-F238E27FC236}">
                  <a16:creationId xmlns:a16="http://schemas.microsoft.com/office/drawing/2014/main" id="{BDDE5BAB-9F5A-6D4E-89DD-2ABE8B7B8A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0" y="2844"/>
              <a:ext cx="168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accent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51268" name="Line 68">
              <a:extLst>
                <a:ext uri="{FF2B5EF4-FFF2-40B4-BE49-F238E27FC236}">
                  <a16:creationId xmlns:a16="http://schemas.microsoft.com/office/drawing/2014/main" id="{37C26582-0EF1-A44C-986B-CEB605F758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2" y="2658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accent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grpSp>
          <p:nvGrpSpPr>
            <p:cNvPr id="51269" name="Group 69">
              <a:extLst>
                <a:ext uri="{FF2B5EF4-FFF2-40B4-BE49-F238E27FC236}">
                  <a16:creationId xmlns:a16="http://schemas.microsoft.com/office/drawing/2014/main" id="{BF785CF7-4AB9-CF41-BA5B-ABF95280B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2712"/>
              <a:ext cx="96" cy="186"/>
              <a:chOff x="2928" y="2712"/>
              <a:chExt cx="96" cy="186"/>
            </a:xfrm>
          </p:grpSpPr>
          <p:sp>
            <p:nvSpPr>
              <p:cNvPr id="51270" name="Line 70">
                <a:extLst>
                  <a:ext uri="{FF2B5EF4-FFF2-40B4-BE49-F238E27FC236}">
                    <a16:creationId xmlns:a16="http://schemas.microsoft.com/office/drawing/2014/main" id="{05EB3646-966F-0446-8686-EE020EBBC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28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accent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/>
              </a:p>
            </p:txBody>
          </p:sp>
          <p:sp>
            <p:nvSpPr>
              <p:cNvPr id="51271" name="Line 71">
                <a:extLst>
                  <a:ext uri="{FF2B5EF4-FFF2-40B4-BE49-F238E27FC236}">
                    <a16:creationId xmlns:a16="http://schemas.microsoft.com/office/drawing/2014/main" id="{FCC0F132-9664-2A4A-A730-049B449607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4" y="2712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2700000" algn="ctr" rotWithShape="0">
                        <a:schemeClr val="accent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/>
              <a:p>
                <a:endParaRPr lang="en-US"/>
              </a:p>
            </p:txBody>
          </p:sp>
        </p:grpSp>
        <p:sp>
          <p:nvSpPr>
            <p:cNvPr id="51272" name="Line 72">
              <a:extLst>
                <a:ext uri="{FF2B5EF4-FFF2-40B4-BE49-F238E27FC236}">
                  <a16:creationId xmlns:a16="http://schemas.microsoft.com/office/drawing/2014/main" id="{5F5BCE0E-90F0-C84F-8B91-A8764574C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2" y="2640"/>
              <a:ext cx="1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accent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51273" name="Line 73">
              <a:extLst>
                <a:ext uri="{FF2B5EF4-FFF2-40B4-BE49-F238E27FC236}">
                  <a16:creationId xmlns:a16="http://schemas.microsoft.com/office/drawing/2014/main" id="{9A9A8745-90CB-C046-8557-FE1743147B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66" y="2544"/>
              <a:ext cx="0" cy="1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accent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/>
            </a:p>
          </p:txBody>
        </p:sp>
        <p:sp>
          <p:nvSpPr>
            <p:cNvPr id="51274" name="Text Box 74">
              <a:extLst>
                <a:ext uri="{FF2B5EF4-FFF2-40B4-BE49-F238E27FC236}">
                  <a16:creationId xmlns:a16="http://schemas.microsoft.com/office/drawing/2014/main" id="{546B8CA6-79EE-C040-853D-4D965ED4A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" y="2502"/>
              <a:ext cx="1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accent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GB" altLang="en-US" sz="1400" b="1">
                  <a:latin typeface="Arial" panose="020B0604020202020204" pitchFamily="34" charset="0"/>
                </a:rPr>
                <a:t>1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1275" name="Text Box 75">
              <a:extLst>
                <a:ext uri="{FF2B5EF4-FFF2-40B4-BE49-F238E27FC236}">
                  <a16:creationId xmlns:a16="http://schemas.microsoft.com/office/drawing/2014/main" id="{E87EE41A-2E4E-434B-9442-216A87CDE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2676"/>
              <a:ext cx="1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accent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GB" altLang="en-US" sz="1400" b="1">
                  <a:latin typeface="Arial" panose="020B0604020202020204" pitchFamily="34" charset="0"/>
                </a:rPr>
                <a:t>2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1276" name="Text Box 76">
              <a:extLst>
                <a:ext uri="{FF2B5EF4-FFF2-40B4-BE49-F238E27FC236}">
                  <a16:creationId xmlns:a16="http://schemas.microsoft.com/office/drawing/2014/main" id="{7B50E358-B6FA-E148-849B-CCAD05A07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8" y="2706"/>
              <a:ext cx="1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accent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/>
              <a:r>
                <a:rPr lang="en-GB" altLang="en-US" sz="1400" b="1">
                  <a:latin typeface="Arial" panose="020B0604020202020204" pitchFamily="34" charset="0"/>
                </a:rPr>
                <a:t>3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</p:grpSp>
      <p:sp>
        <p:nvSpPr>
          <p:cNvPr id="51277" name="Line 77">
            <a:extLst>
              <a:ext uri="{FF2B5EF4-FFF2-40B4-BE49-F238E27FC236}">
                <a16:creationId xmlns:a16="http://schemas.microsoft.com/office/drawing/2014/main" id="{C8F0FFB1-832F-CF4E-8DCA-79C92AD420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5100" y="5156200"/>
            <a:ext cx="685800" cy="596900"/>
          </a:xfrm>
          <a:prstGeom prst="line">
            <a:avLst/>
          </a:prstGeom>
          <a:noFill/>
          <a:ln w="28575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C4480-272E-0446-8BB5-936BD7767821}"/>
              </a:ext>
            </a:extLst>
          </p:cNvPr>
          <p:cNvSpPr txBox="1"/>
          <p:nvPr/>
        </p:nvSpPr>
        <p:spPr>
          <a:xfrm>
            <a:off x="7954949" y="605394"/>
            <a:ext cx="88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tension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3671B36-7994-4B48-9741-D85EEE0727DC}"/>
              </a:ext>
            </a:extLst>
          </p:cNvPr>
          <p:cNvSpPr txBox="1"/>
          <p:nvPr/>
        </p:nvSpPr>
        <p:spPr>
          <a:xfrm>
            <a:off x="6315075" y="58272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D269E8-5BB7-1F4F-A6B4-B40050B9DCAC}"/>
              </a:ext>
            </a:extLst>
          </p:cNvPr>
          <p:cNvSpPr txBox="1"/>
          <p:nvPr/>
        </p:nvSpPr>
        <p:spPr>
          <a:xfrm>
            <a:off x="5022823" y="635622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panel</a:t>
            </a:r>
          </a:p>
        </p:txBody>
      </p:sp>
    </p:spTree>
    <p:extLst>
      <p:ext uri="{BB962C8B-B14F-4D97-AF65-F5344CB8AC3E}">
        <p14:creationId xmlns:p14="http://schemas.microsoft.com/office/powerpoint/2010/main" val="50976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2">
            <a:extLst>
              <a:ext uri="{FF2B5EF4-FFF2-40B4-BE49-F238E27FC236}">
                <a16:creationId xmlns:a16="http://schemas.microsoft.com/office/drawing/2014/main" id="{D8291957-A2D5-FC4C-B791-DC67A179F13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990600"/>
            <a:ext cx="7537450" cy="5316538"/>
            <a:chOff x="488" y="650"/>
            <a:chExt cx="4748" cy="3349"/>
          </a:xfrm>
        </p:grpSpPr>
        <p:grpSp>
          <p:nvGrpSpPr>
            <p:cNvPr id="52227" name="Group 3">
              <a:extLst>
                <a:ext uri="{FF2B5EF4-FFF2-40B4-BE49-F238E27FC236}">
                  <a16:creationId xmlns:a16="http://schemas.microsoft.com/office/drawing/2014/main" id="{273E8481-DA6A-5A48-9C7B-2ED7CBDF3D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5" y="997"/>
              <a:ext cx="3730" cy="2586"/>
              <a:chOff x="871" y="810"/>
              <a:chExt cx="3730" cy="2586"/>
            </a:xfrm>
          </p:grpSpPr>
          <p:sp>
            <p:nvSpPr>
              <p:cNvPr id="52228" name="Oval 4">
                <a:extLst>
                  <a:ext uri="{FF2B5EF4-FFF2-40B4-BE49-F238E27FC236}">
                    <a16:creationId xmlns:a16="http://schemas.microsoft.com/office/drawing/2014/main" id="{7724FD51-771B-B34D-95DE-6443535F9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29412">
                <a:off x="3371" y="981"/>
                <a:ext cx="1230" cy="745"/>
              </a:xfrm>
              <a:prstGeom prst="ellipse">
                <a:avLst/>
              </a:prstGeom>
              <a:solidFill>
                <a:srgbClr val="FF9933">
                  <a:alpha val="50000"/>
                </a:srgbClr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29" name="Oval 5">
                <a:extLst>
                  <a:ext uri="{FF2B5EF4-FFF2-40B4-BE49-F238E27FC236}">
                    <a16:creationId xmlns:a16="http://schemas.microsoft.com/office/drawing/2014/main" id="{75044874-FC9A-6842-9F9F-1D549508E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90271">
                <a:off x="3570" y="810"/>
                <a:ext cx="306" cy="468"/>
              </a:xfrm>
              <a:prstGeom prst="ellipse">
                <a:avLst/>
              </a:prstGeom>
              <a:solidFill>
                <a:srgbClr val="FF99FF">
                  <a:alpha val="50000"/>
                </a:srgbClr>
              </a:solidFill>
              <a:ln w="9525">
                <a:solidFill>
                  <a:srgbClr val="FF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0" name="Oval 6">
                <a:extLst>
                  <a:ext uri="{FF2B5EF4-FFF2-40B4-BE49-F238E27FC236}">
                    <a16:creationId xmlns:a16="http://schemas.microsoft.com/office/drawing/2014/main" id="{E95D7B06-FA73-BD4A-B076-850DCBD3F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358"/>
                <a:ext cx="456" cy="1038"/>
              </a:xfrm>
              <a:prstGeom prst="ellipse">
                <a:avLst/>
              </a:prstGeom>
              <a:solidFill>
                <a:srgbClr val="66FFFF">
                  <a:alpha val="50000"/>
                </a:srgbClr>
              </a:solidFill>
              <a:ln w="9525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" name="Oval 7">
                <a:extLst>
                  <a:ext uri="{FF2B5EF4-FFF2-40B4-BE49-F238E27FC236}">
                    <a16:creationId xmlns:a16="http://schemas.microsoft.com/office/drawing/2014/main" id="{AE7D3FB9-45C0-6B4D-A459-8B6D15E53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1656"/>
                <a:ext cx="522" cy="762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" name="Oval 8">
                <a:extLst>
                  <a:ext uri="{FF2B5EF4-FFF2-40B4-BE49-F238E27FC236}">
                    <a16:creationId xmlns:a16="http://schemas.microsoft.com/office/drawing/2014/main" id="{722203DC-8D0D-7F45-921F-8288CF856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029498">
                <a:off x="871" y="2267"/>
                <a:ext cx="2112" cy="889"/>
              </a:xfrm>
              <a:prstGeom prst="ellipse">
                <a:avLst/>
              </a:prstGeom>
              <a:solidFill>
                <a:srgbClr val="99FF33">
                  <a:alpha val="50000"/>
                </a:srgbClr>
              </a:solidFill>
              <a:ln w="9525">
                <a:solidFill>
                  <a:srgbClr val="99FF33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3" name="Oval 9">
                <a:extLst>
                  <a:ext uri="{FF2B5EF4-FFF2-40B4-BE49-F238E27FC236}">
                    <a16:creationId xmlns:a16="http://schemas.microsoft.com/office/drawing/2014/main" id="{19618C4C-AE94-A54F-B88B-09EBA70E7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88054">
                <a:off x="2188" y="1202"/>
                <a:ext cx="775" cy="1602"/>
              </a:xfrm>
              <a:prstGeom prst="ellipse">
                <a:avLst/>
              </a:prstGeom>
              <a:solidFill>
                <a:srgbClr val="008000">
                  <a:alpha val="50000"/>
                </a:srgbClr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4" name="Oval 10">
                <a:extLst>
                  <a:ext uri="{FF2B5EF4-FFF2-40B4-BE49-F238E27FC236}">
                    <a16:creationId xmlns:a16="http://schemas.microsoft.com/office/drawing/2014/main" id="{7F42A73C-A196-1141-B272-B7527DFFD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1212"/>
                <a:ext cx="276" cy="306"/>
              </a:xfrm>
              <a:prstGeom prst="ellipse">
                <a:avLst/>
              </a:prstGeom>
              <a:solidFill>
                <a:srgbClr val="663300">
                  <a:alpha val="50000"/>
                </a:srgbClr>
              </a:solidFill>
              <a:ln w="9525">
                <a:solidFill>
                  <a:srgbClr val="66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52235" name="Picture 11">
              <a:extLst>
                <a:ext uri="{FF2B5EF4-FFF2-40B4-BE49-F238E27FC236}">
                  <a16:creationId xmlns:a16="http://schemas.microsoft.com/office/drawing/2014/main" id="{BD6CB25A-CD01-004D-809B-D88A13115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" y="650"/>
              <a:ext cx="4748" cy="3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2237" name="Line 13">
            <a:extLst>
              <a:ext uri="{FF2B5EF4-FFF2-40B4-BE49-F238E27FC236}">
                <a16:creationId xmlns:a16="http://schemas.microsoft.com/office/drawing/2014/main" id="{90F4EAF7-1406-5946-9761-B490CE491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6400" y="990600"/>
            <a:ext cx="6172200" cy="4343400"/>
          </a:xfrm>
          <a:prstGeom prst="line">
            <a:avLst/>
          </a:prstGeom>
          <a:noFill/>
          <a:ln w="38100">
            <a:solidFill>
              <a:srgbClr val="A5002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238" name="Group 14">
            <a:extLst>
              <a:ext uri="{FF2B5EF4-FFF2-40B4-BE49-F238E27FC236}">
                <a16:creationId xmlns:a16="http://schemas.microsoft.com/office/drawing/2014/main" id="{A6D18077-BCBC-7444-8F41-579653B242C7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5257800"/>
            <a:ext cx="1579563" cy="547688"/>
            <a:chOff x="144" y="3065"/>
            <a:chExt cx="995" cy="345"/>
          </a:xfrm>
        </p:grpSpPr>
        <p:sp>
          <p:nvSpPr>
            <p:cNvPr id="52239" name="Rectangle 15">
              <a:extLst>
                <a:ext uri="{FF2B5EF4-FFF2-40B4-BE49-F238E27FC236}">
                  <a16:creationId xmlns:a16="http://schemas.microsoft.com/office/drawing/2014/main" id="{D8E69B0C-9E52-144B-AB0E-C322E079F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3072"/>
              <a:ext cx="672" cy="338"/>
            </a:xfrm>
            <a:prstGeom prst="rect">
              <a:avLst/>
            </a:prstGeom>
            <a:solidFill>
              <a:srgbClr val="EAEAEA"/>
            </a:solidFill>
            <a:ln w="28575">
              <a:solidFill>
                <a:srgbClr val="A5002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2240" name="Object 16">
              <a:extLst>
                <a:ext uri="{FF2B5EF4-FFF2-40B4-BE49-F238E27FC236}">
                  <a16:creationId xmlns:a16="http://schemas.microsoft.com/office/drawing/2014/main" id="{86578660-E910-C548-B268-128C733B90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" y="3065"/>
            <a:ext cx="465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" name="Equation" r:id="rId4" imgW="1854200" imgH="1193800" progId="Equation.3">
                    <p:embed/>
                  </p:oleObj>
                </mc:Choice>
                <mc:Fallback>
                  <p:oleObj name="Equation" r:id="rId4" imgW="1854200" imgH="1193800" progId="Equation.3">
                    <p:embed/>
                    <p:pic>
                      <p:nvPicPr>
                        <p:cNvPr id="52240" name="Object 16">
                          <a:extLst>
                            <a:ext uri="{FF2B5EF4-FFF2-40B4-BE49-F238E27FC236}">
                              <a16:creationId xmlns:a16="http://schemas.microsoft.com/office/drawing/2014/main" id="{86578660-E910-C548-B268-128C733B90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" y="3065"/>
                          <a:ext cx="465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A5002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41" name="Line 17">
              <a:extLst>
                <a:ext uri="{FF2B5EF4-FFF2-40B4-BE49-F238E27FC236}">
                  <a16:creationId xmlns:a16="http://schemas.microsoft.com/office/drawing/2014/main" id="{087A46E6-65C3-A247-B466-E17B77CC4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3120"/>
              <a:ext cx="323" cy="113"/>
            </a:xfrm>
            <a:prstGeom prst="line">
              <a:avLst/>
            </a:prstGeom>
            <a:noFill/>
            <a:ln w="25400">
              <a:solidFill>
                <a:srgbClr val="A5002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2243" name="Group 19">
            <a:extLst>
              <a:ext uri="{FF2B5EF4-FFF2-40B4-BE49-F238E27FC236}">
                <a16:creationId xmlns:a16="http://schemas.microsoft.com/office/drawing/2014/main" id="{071C8FF9-363F-2140-AEBF-436A048387BB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419350"/>
            <a:ext cx="6219825" cy="4052888"/>
            <a:chOff x="720" y="1524"/>
            <a:chExt cx="3918" cy="2553"/>
          </a:xfrm>
        </p:grpSpPr>
        <p:sp>
          <p:nvSpPr>
            <p:cNvPr id="52244" name="Text Box 20">
              <a:extLst>
                <a:ext uri="{FF2B5EF4-FFF2-40B4-BE49-F238E27FC236}">
                  <a16:creationId xmlns:a16="http://schemas.microsoft.com/office/drawing/2014/main" id="{AA770B5B-01CB-0045-9909-42AC3732D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2" y="3834"/>
              <a:ext cx="2256" cy="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        Density (Mg/m</a:t>
              </a:r>
              <a:r>
                <a:rPr lang="en-US" altLang="en-US" sz="1600" baseline="30000">
                  <a:latin typeface="Arial" panose="020B0604020202020204" pitchFamily="34" charset="0"/>
                </a:rPr>
                <a:t>3</a:t>
              </a:r>
              <a:r>
                <a:rPr lang="en-US" altLang="en-US" sz="1600">
                  <a:latin typeface="Arial" panose="020B0604020202020204" pitchFamily="34" charset="0"/>
                </a:rPr>
                <a:t>)</a:t>
              </a:r>
              <a:endParaRPr lang="en-US" altLang="en-US" sz="1800" b="1">
                <a:latin typeface="Arial" panose="020B0604020202020204" pitchFamily="34" charset="0"/>
              </a:endParaRPr>
            </a:p>
          </p:txBody>
        </p:sp>
        <p:sp>
          <p:nvSpPr>
            <p:cNvPr id="52245" name="Rectangle 21">
              <a:extLst>
                <a:ext uri="{FF2B5EF4-FFF2-40B4-BE49-F238E27FC236}">
                  <a16:creationId xmlns:a16="http://schemas.microsoft.com/office/drawing/2014/main" id="{49EC51D3-A4BA-EA4F-BBAE-D197CBF4E8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6" y="2158"/>
              <a:ext cx="1511" cy="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 Young’s modulus (GPa)</a:t>
              </a:r>
            </a:p>
          </p:txBody>
        </p:sp>
      </p:grpSp>
      <p:sp>
        <p:nvSpPr>
          <p:cNvPr id="52246" name="Rectangle 22">
            <a:extLst>
              <a:ext uri="{FF2B5EF4-FFF2-40B4-BE49-F238E27FC236}">
                <a16:creationId xmlns:a16="http://schemas.microsoft.com/office/drawing/2014/main" id="{B455FB13-A1EA-E545-842E-02FEE902E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10255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2, Frame 2.15</a:t>
            </a:r>
          </a:p>
        </p:txBody>
      </p:sp>
      <p:sp>
        <p:nvSpPr>
          <p:cNvPr id="28" name="Text Box 21">
            <a:extLst>
              <a:ext uri="{FF2B5EF4-FFF2-40B4-BE49-F238E27FC236}">
                <a16:creationId xmlns:a16="http://schemas.microsoft.com/office/drawing/2014/main" id="{CA161308-9426-0C4E-BCAA-8AA73D575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3326" y="1523033"/>
            <a:ext cx="847725" cy="600075"/>
          </a:xfrm>
          <a:prstGeom prst="rect">
            <a:avLst/>
          </a:prstGeom>
          <a:solidFill>
            <a:schemeClr val="bg1"/>
          </a:solidFill>
          <a:ln w="19050">
            <a:solidFill>
              <a:srgbClr val="A5002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Arial" panose="020B0604020202020204" pitchFamily="34" charset="0"/>
              </a:rPr>
              <a:t>Search</a:t>
            </a:r>
          </a:p>
          <a:p>
            <a:pPr algn="ctr"/>
            <a:r>
              <a:rPr lang="en-US" altLang="en-US" sz="1600">
                <a:latin typeface="Arial" panose="020B0604020202020204" pitchFamily="34" charset="0"/>
              </a:rPr>
              <a:t>area</a:t>
            </a:r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079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683</Words>
  <Application>Microsoft Macintosh PowerPoint</Application>
  <PresentationFormat>On-screen Show (4:3)</PresentationFormat>
  <Paragraphs>328</Paragraphs>
  <Slides>22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ＭＳ Ｐゴシック</vt:lpstr>
      <vt:lpstr>Arial</vt:lpstr>
      <vt:lpstr>Baskerville</vt:lpstr>
      <vt:lpstr>Calibri</vt:lpstr>
      <vt:lpstr>Calibri Light</vt:lpstr>
      <vt:lpstr>Symbol</vt:lpstr>
      <vt:lpstr>Wingdings</vt:lpstr>
      <vt:lpstr>Office Theme</vt:lpstr>
      <vt:lpstr>Image</vt:lpstr>
      <vt:lpstr>Equation</vt:lpstr>
      <vt:lpstr>Materials Selection</vt:lpstr>
      <vt:lpstr>The world of materials</vt:lpstr>
      <vt:lpstr>Mechanical properties illustrated</vt:lpstr>
      <vt:lpstr>Basic material properties</vt:lpstr>
      <vt:lpstr>Material property- charts: Modulus - Density</vt:lpstr>
      <vt:lpstr>PowerPoint Presentation</vt:lpstr>
      <vt:lpstr>PowerPoint Presentation</vt:lpstr>
      <vt:lpstr>Optimised selection</vt:lpstr>
      <vt:lpstr>PowerPoint Presentation</vt:lpstr>
      <vt:lpstr>PowerPoint Presentation</vt:lpstr>
      <vt:lpstr>Bionic Devices in Science Fiction</vt:lpstr>
      <vt:lpstr>Integrated Bionic Prosthesis</vt:lpstr>
      <vt:lpstr>PowerPoint Presentation</vt:lpstr>
      <vt:lpstr>PowerPoint Presentation</vt:lpstr>
      <vt:lpstr>PowerPoint Presentation</vt:lpstr>
      <vt:lpstr>Electrode-Tissue Interfaces</vt:lpstr>
      <vt:lpstr>PowerPoint Presentation</vt:lpstr>
      <vt:lpstr>Modulus-Resistivity Map</vt:lpstr>
      <vt:lpstr>Modulus-Resistivity Map</vt:lpstr>
      <vt:lpstr>Modulus-Resistivity Map</vt:lpstr>
      <vt:lpstr>Modulus-Resistivity Map</vt:lpstr>
      <vt:lpstr>Modulus-Resistivity Map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Materials Design</dc:title>
  <dc:creator>Microsoft Office User</dc:creator>
  <cp:lastModifiedBy>Microsoft Office User</cp:lastModifiedBy>
  <cp:revision>4</cp:revision>
  <dcterms:created xsi:type="dcterms:W3CDTF">2018-05-02T14:07:49Z</dcterms:created>
  <dcterms:modified xsi:type="dcterms:W3CDTF">2018-05-02T15:57:31Z</dcterms:modified>
</cp:coreProperties>
</file>